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3" r:id="rId3"/>
    <p:sldId id="258" r:id="rId4"/>
    <p:sldId id="281" r:id="rId5"/>
    <p:sldId id="259" r:id="rId6"/>
    <p:sldId id="266" r:id="rId7"/>
    <p:sldId id="260" r:id="rId8"/>
    <p:sldId id="267" r:id="rId9"/>
    <p:sldId id="272" r:id="rId10"/>
    <p:sldId id="261" r:id="rId11"/>
    <p:sldId id="268" r:id="rId12"/>
    <p:sldId id="278" r:id="rId13"/>
    <p:sldId id="277" r:id="rId14"/>
    <p:sldId id="262" r:id="rId15"/>
    <p:sldId id="269" r:id="rId16"/>
    <p:sldId id="284" r:id="rId17"/>
    <p:sldId id="282" r:id="rId18"/>
    <p:sldId id="285" r:id="rId19"/>
    <p:sldId id="283" r:id="rId20"/>
    <p:sldId id="287" r:id="rId21"/>
    <p:sldId id="288" r:id="rId22"/>
    <p:sldId id="286" r:id="rId23"/>
    <p:sldId id="289" r:id="rId24"/>
    <p:sldId id="275" r:id="rId25"/>
    <p:sldId id="292" r:id="rId26"/>
    <p:sldId id="295" r:id="rId27"/>
    <p:sldId id="276" r:id="rId28"/>
    <p:sldId id="291" r:id="rId29"/>
    <p:sldId id="294" r:id="rId30"/>
    <p:sldId id="264" r:id="rId31"/>
    <p:sldId id="271" r:id="rId32"/>
    <p:sldId id="296" r:id="rId33"/>
    <p:sldId id="297" r:id="rId34"/>
    <p:sldId id="274" r:id="rId35"/>
    <p:sldId id="280"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910"/>
    <p:restoredTop sz="95846"/>
  </p:normalViewPr>
  <p:slideViewPr>
    <p:cSldViewPr snapToGrid="0" snapToObjects="1">
      <p:cViewPr>
        <p:scale>
          <a:sx n="63" d="100"/>
          <a:sy n="63" d="100"/>
        </p:scale>
        <p:origin x="152" y="1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November 29,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1722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November 29,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73623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November 29,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4560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November 29,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307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November 29,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4781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November 29,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94930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November 29,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831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November 29,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0097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November 29,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97549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November 29,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1700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November 29,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63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Monday, November 29,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6133820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google.co.in/url?sa=t&amp;rct=j&amp;q=&amp;esrc=s&amp;source=web&amp;cd=&amp;cad=rja&amp;uact=8&amp;ved=2ahUKEwiWkqWUsJz0AhWPzzgGHT4KBdMQFnoECAIQAQ&amp;url=https%3A%2F%2Fwww.ibm.com%2Ftopics%2Flinear-regression&amp;usg=AOvVaw167AB_1YBg-wQxmnzVztwC" TargetMode="External"/><Relationship Id="rId2" Type="http://schemas.openxmlformats.org/officeDocument/2006/relationships/hyperlink" Target="https://towardsdatascience.com/red-wine-quality-prediction-using-regression-modeling-and-machine-learning-7a3e2c3e1f46" TargetMode="External"/><Relationship Id="rId1" Type="http://schemas.openxmlformats.org/officeDocument/2006/relationships/slideLayout" Target="../slideLayouts/slideLayout1.xml"/><Relationship Id="rId6" Type="http://schemas.openxmlformats.org/officeDocument/2006/relationships/hyperlink" Target="https://www.google.co.in/url?sa=t&amp;rct=j&amp;q=&amp;esrc=s&amp;source=web&amp;cd=&amp;cad=rja&amp;uact=8&amp;ved=2ahUKEwjsgu_Yrpz0AhVY83MBHdi0A90QFnoECCEQAQ&amp;url=https%3A%2F%2Fen.wikipedia.org%2Fwiki%2FDecision_tree_learning&amp;usg=AOvVaw0jcMwyitzNg39AFNH0r5SA" TargetMode="External"/><Relationship Id="rId5" Type="http://schemas.openxmlformats.org/officeDocument/2006/relationships/hyperlink" Target="https://www.google.co.in/url?sa=t&amp;rct=j&amp;q=&amp;esrc=s&amp;source=web&amp;cd=&amp;cad=rja&amp;uact=8&amp;ved=2ahUKEwjQwZa_rpz0AhVs73MBHaQTBZEQFnoECAQQAQ&amp;url=https%3A%2F%2Fen.wikipedia.org%2Fwiki%2FRandom_forest&amp;usg=AOvVaw0H4kXRhWcf28po9b-MQHFV" TargetMode="External"/><Relationship Id="rId4" Type="http://schemas.openxmlformats.org/officeDocument/2006/relationships/hyperlink" Target="https://www.google.co.in/url?sa=t&amp;rct=j&amp;q=&amp;esrc=s&amp;source=web&amp;cd=&amp;cad=rja&amp;uact=8&amp;ved=2ahUKEwjw7fCarpz0AhWSX3wKHQdABPgQFnoECCAQAQ&amp;url=https%3A%2F%2Fen.wikipedia.org%2Fwiki%2FSimple_linear_regression&amp;usg=AOvVaw0KEB28NbXL_KbWkDXfD6t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820C40-278D-6447-9917-A9AEFAC27308}"/>
              </a:ext>
            </a:extLst>
          </p:cNvPr>
          <p:cNvSpPr>
            <a:spLocks noGrp="1"/>
          </p:cNvSpPr>
          <p:nvPr>
            <p:ph type="ctrTitle"/>
          </p:nvPr>
        </p:nvSpPr>
        <p:spPr>
          <a:xfrm>
            <a:off x="782918" y="1028700"/>
            <a:ext cx="10614211" cy="1152712"/>
          </a:xfrm>
        </p:spPr>
        <p:txBody>
          <a:bodyPr>
            <a:normAutofit fontScale="90000"/>
          </a:bodyPr>
          <a:lstStyle/>
          <a:p>
            <a:r>
              <a:rPr lang="en-US" dirty="0">
                <a:solidFill>
                  <a:schemeClr val="accent6">
                    <a:lumMod val="50000"/>
                  </a:schemeClr>
                </a:solidFill>
                <a:latin typeface="Times New Roman" panose="02020603050405020304" pitchFamily="18" charset="0"/>
                <a:cs typeface="Times New Roman" panose="02020603050405020304" pitchFamily="18" charset="0"/>
              </a:rPr>
              <a:t>Wine quality regression project</a:t>
            </a:r>
          </a:p>
        </p:txBody>
      </p:sp>
      <p:sp>
        <p:nvSpPr>
          <p:cNvPr id="32" name="Freeform: Shape 3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F85ED068-5C08-044D-B143-18BC86A53B6C}"/>
              </a:ext>
            </a:extLst>
          </p:cNvPr>
          <p:cNvSpPr>
            <a:spLocks noGrp="1"/>
          </p:cNvSpPr>
          <p:nvPr>
            <p:ph type="subTitle" idx="1"/>
          </p:nvPr>
        </p:nvSpPr>
        <p:spPr>
          <a:xfrm>
            <a:off x="6770077" y="3991708"/>
            <a:ext cx="5421917" cy="2482294"/>
          </a:xfrm>
        </p:spPr>
        <p:txBody>
          <a:bodyPr>
            <a:normAutofit/>
          </a:bodyPr>
          <a:lstStyle/>
          <a:p>
            <a:r>
              <a:rPr lang="en-US" sz="1800" dirty="0">
                <a:solidFill>
                  <a:schemeClr val="accent4">
                    <a:lumMod val="50000"/>
                  </a:schemeClr>
                </a:solidFill>
                <a:latin typeface="Times New Roman" panose="02020603050405020304" pitchFamily="18" charset="0"/>
                <a:cs typeface="Times New Roman" panose="02020603050405020304" pitchFamily="18" charset="0"/>
              </a:rPr>
              <a:t>Group 6</a:t>
            </a:r>
          </a:p>
          <a:p>
            <a:pPr>
              <a:lnSpc>
                <a:spcPct val="115000"/>
              </a:lnSpc>
            </a:pPr>
            <a:r>
              <a:rPr lang="en-IN" sz="1800" spc="-1" dirty="0">
                <a:solidFill>
                  <a:schemeClr val="accent4">
                    <a:lumMod val="50000"/>
                  </a:schemeClr>
                </a:solidFill>
                <a:latin typeface="Noto Sans"/>
              </a:rPr>
              <a:t>(Mech) Naved Patel 19070125057</a:t>
            </a:r>
            <a:endParaRPr lang="en-IN" sz="1800" spc="-1" dirty="0">
              <a:solidFill>
                <a:schemeClr val="accent4">
                  <a:lumMod val="50000"/>
                </a:schemeClr>
              </a:solidFill>
              <a:latin typeface="Arial"/>
            </a:endParaRPr>
          </a:p>
          <a:p>
            <a:pPr>
              <a:lnSpc>
                <a:spcPct val="115000"/>
              </a:lnSpc>
            </a:pPr>
            <a:r>
              <a:rPr lang="en-IN" sz="1800" spc="-1" dirty="0">
                <a:solidFill>
                  <a:schemeClr val="accent4">
                    <a:lumMod val="50000"/>
                  </a:schemeClr>
                </a:solidFill>
                <a:latin typeface="Noto Sans"/>
              </a:rPr>
              <a:t>(Mech) Harsh Jain 19070125031</a:t>
            </a:r>
            <a:endParaRPr lang="en-IN" sz="1800" spc="-1" dirty="0">
              <a:solidFill>
                <a:schemeClr val="accent4">
                  <a:lumMod val="50000"/>
                </a:schemeClr>
              </a:solidFill>
              <a:latin typeface="Arial"/>
            </a:endParaRPr>
          </a:p>
          <a:p>
            <a:pPr>
              <a:lnSpc>
                <a:spcPct val="115000"/>
              </a:lnSpc>
            </a:pPr>
            <a:r>
              <a:rPr lang="en-IN" sz="1800" spc="-1" dirty="0">
                <a:solidFill>
                  <a:schemeClr val="accent4">
                    <a:lumMod val="50000"/>
                  </a:schemeClr>
                </a:solidFill>
                <a:latin typeface="Noto Sans"/>
              </a:rPr>
              <a:t>(Mech) Ojeshwar Sharma 19070125055</a:t>
            </a:r>
            <a:endParaRPr lang="en-IN" sz="1800" spc="-1" dirty="0">
              <a:solidFill>
                <a:schemeClr val="accent4">
                  <a:lumMod val="50000"/>
                </a:schemeClr>
              </a:solidFill>
              <a:latin typeface="Arial"/>
            </a:endParaRPr>
          </a:p>
          <a:p>
            <a:pPr>
              <a:lnSpc>
                <a:spcPct val="115000"/>
              </a:lnSpc>
            </a:pPr>
            <a:r>
              <a:rPr lang="en-IN" sz="1800" spc="-1" dirty="0">
                <a:solidFill>
                  <a:schemeClr val="accent4">
                    <a:lumMod val="50000"/>
                  </a:schemeClr>
                </a:solidFill>
                <a:latin typeface="Noto Sans"/>
              </a:rPr>
              <a:t>(CS) Shantanu Bhattacharya 20070122515</a:t>
            </a:r>
            <a:endParaRPr lang="en-IN" sz="1800" spc="-1" dirty="0">
              <a:solidFill>
                <a:schemeClr val="accent4">
                  <a:lumMod val="50000"/>
                </a:schemeClr>
              </a:solidFill>
              <a:latin typeface="Arial"/>
            </a:endParaRPr>
          </a:p>
          <a:p>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19" name="Picture 3" descr="Colourful maths learning objects">
            <a:extLst>
              <a:ext uri="{FF2B5EF4-FFF2-40B4-BE49-F238E27FC236}">
                <a16:creationId xmlns:a16="http://schemas.microsoft.com/office/drawing/2014/main" id="{2C1C3098-DAE3-41BA-B54A-57FF78897E39}"/>
              </a:ext>
            </a:extLst>
          </p:cNvPr>
          <p:cNvPicPr>
            <a:picLocks noChangeAspect="1"/>
          </p:cNvPicPr>
          <p:nvPr/>
        </p:nvPicPr>
        <p:blipFill rotWithShape="1">
          <a:blip r:embed="rId2"/>
          <a:srcRect t="14509" r="1" b="15636"/>
          <a:stretch/>
        </p:blipFill>
        <p:spPr>
          <a:xfrm>
            <a:off x="1" y="3351319"/>
            <a:ext cx="719210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866866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FA7A8-FCB0-A444-8619-2F684001DB05}"/>
              </a:ext>
            </a:extLst>
          </p:cNvPr>
          <p:cNvSpPr>
            <a:spLocks noGrp="1"/>
          </p:cNvSpPr>
          <p:nvPr>
            <p:ph type="title"/>
          </p:nvPr>
        </p:nvSpPr>
        <p:spPr>
          <a:xfrm>
            <a:off x="1523997" y="199658"/>
            <a:ext cx="9144000" cy="1089464"/>
          </a:xfrm>
        </p:spPr>
        <p:txBody>
          <a:bodyPr vert="horz" lIns="0" tIns="0" rIns="0" bIns="0" rtlCol="0" anchor="ctr">
            <a:normAutofit fontScale="90000"/>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Linear regression for red wine dataset</a:t>
            </a:r>
          </a:p>
        </p:txBody>
      </p:sp>
      <p:pic>
        <p:nvPicPr>
          <p:cNvPr id="7" name="Picture 6">
            <a:extLst>
              <a:ext uri="{FF2B5EF4-FFF2-40B4-BE49-F238E27FC236}">
                <a16:creationId xmlns:a16="http://schemas.microsoft.com/office/drawing/2014/main" id="{A26E4AC3-7C62-8449-A666-F3F6F668B47F}"/>
              </a:ext>
            </a:extLst>
          </p:cNvPr>
          <p:cNvPicPr>
            <a:picLocks noChangeAspect="1"/>
          </p:cNvPicPr>
          <p:nvPr/>
        </p:nvPicPr>
        <p:blipFill>
          <a:blip r:embed="rId2"/>
          <a:stretch>
            <a:fillRect/>
          </a:stretch>
        </p:blipFill>
        <p:spPr>
          <a:xfrm>
            <a:off x="1045670" y="2976605"/>
            <a:ext cx="8098330" cy="2139879"/>
          </a:xfrm>
          <a:prstGeom prst="rect">
            <a:avLst/>
          </a:prstGeom>
        </p:spPr>
      </p:pic>
    </p:spTree>
    <p:extLst>
      <p:ext uri="{BB962C8B-B14F-4D97-AF65-F5344CB8AC3E}">
        <p14:creationId xmlns:p14="http://schemas.microsoft.com/office/powerpoint/2010/main" val="146832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DC1C3-41D6-AC4C-BBF6-CF400ED1C350}"/>
              </a:ext>
            </a:extLst>
          </p:cNvPr>
          <p:cNvSpPr>
            <a:spLocks noGrp="1"/>
          </p:cNvSpPr>
          <p:nvPr>
            <p:ph type="title"/>
          </p:nvPr>
        </p:nvSpPr>
        <p:spPr>
          <a:xfrm>
            <a:off x="1524000" y="327205"/>
            <a:ext cx="9144000" cy="1570175"/>
          </a:xfrm>
        </p:spPr>
        <p:txBody>
          <a:bodyPr vert="horz" lIns="0" tIns="0" rIns="0" bIns="0" rtlCol="0" anchor="ctr">
            <a:normAutofit/>
          </a:bodyPr>
          <a:lstStyle/>
          <a:p>
            <a:pPr algn="ctr"/>
            <a:r>
              <a:rPr lang="en-US" sz="4000" i="1" u="sng" spc="750" dirty="0">
                <a:solidFill>
                  <a:schemeClr val="accent6">
                    <a:lumMod val="50000"/>
                  </a:schemeClr>
                </a:solidFill>
                <a:latin typeface="Times New Roman" panose="02020603050405020304" pitchFamily="18" charset="0"/>
                <a:cs typeface="Times New Roman" panose="02020603050405020304" pitchFamily="18" charset="0"/>
              </a:rPr>
              <a:t>Linear regression for white wine dataset</a:t>
            </a:r>
          </a:p>
        </p:txBody>
      </p:sp>
      <p:pic>
        <p:nvPicPr>
          <p:cNvPr id="5" name="Picture 4">
            <a:extLst>
              <a:ext uri="{FF2B5EF4-FFF2-40B4-BE49-F238E27FC236}">
                <a16:creationId xmlns:a16="http://schemas.microsoft.com/office/drawing/2014/main" id="{A3B1C01B-5E31-1E49-92D9-6956AD26F43D}"/>
              </a:ext>
            </a:extLst>
          </p:cNvPr>
          <p:cNvPicPr>
            <a:picLocks noChangeAspect="1"/>
          </p:cNvPicPr>
          <p:nvPr/>
        </p:nvPicPr>
        <p:blipFill>
          <a:blip r:embed="rId2"/>
          <a:stretch>
            <a:fillRect/>
          </a:stretch>
        </p:blipFill>
        <p:spPr>
          <a:xfrm>
            <a:off x="1045670" y="2857278"/>
            <a:ext cx="8244079" cy="2282855"/>
          </a:xfrm>
          <a:prstGeom prst="rect">
            <a:avLst/>
          </a:prstGeom>
        </p:spPr>
      </p:pic>
    </p:spTree>
    <p:extLst>
      <p:ext uri="{BB962C8B-B14F-4D97-AF65-F5344CB8AC3E}">
        <p14:creationId xmlns:p14="http://schemas.microsoft.com/office/powerpoint/2010/main" val="278208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825C2-0EEB-3B4F-B3F6-DFFB6F12643B}"/>
              </a:ext>
            </a:extLst>
          </p:cNvPr>
          <p:cNvSpPr>
            <a:spLocks noGrp="1"/>
          </p:cNvSpPr>
          <p:nvPr>
            <p:ph type="title"/>
          </p:nvPr>
        </p:nvSpPr>
        <p:spPr>
          <a:xfrm>
            <a:off x="1045670" y="267286"/>
            <a:ext cx="10100660" cy="1097279"/>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Linear regression</a:t>
            </a:r>
          </a:p>
        </p:txBody>
      </p:sp>
      <p:pic>
        <p:nvPicPr>
          <p:cNvPr id="5" name="Picture 4" descr="Text, letter&#10;&#10;Description automatically generated">
            <a:extLst>
              <a:ext uri="{FF2B5EF4-FFF2-40B4-BE49-F238E27FC236}">
                <a16:creationId xmlns:a16="http://schemas.microsoft.com/office/drawing/2014/main" id="{49207809-BDB4-0542-9CE2-E82DF9ED238E}"/>
              </a:ext>
            </a:extLst>
          </p:cNvPr>
          <p:cNvPicPr>
            <a:picLocks noChangeAspect="1"/>
          </p:cNvPicPr>
          <p:nvPr/>
        </p:nvPicPr>
        <p:blipFill>
          <a:blip r:embed="rId2"/>
          <a:stretch>
            <a:fillRect/>
          </a:stretch>
        </p:blipFill>
        <p:spPr>
          <a:xfrm>
            <a:off x="2096085" y="2171576"/>
            <a:ext cx="7047914" cy="3587066"/>
          </a:xfrm>
          <a:prstGeom prst="rect">
            <a:avLst/>
          </a:prstGeom>
        </p:spPr>
      </p:pic>
    </p:spTree>
    <p:extLst>
      <p:ext uri="{BB962C8B-B14F-4D97-AF65-F5344CB8AC3E}">
        <p14:creationId xmlns:p14="http://schemas.microsoft.com/office/powerpoint/2010/main" val="253764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BF05F-C1B6-5F40-905C-BECB7DD5A176}"/>
              </a:ext>
            </a:extLst>
          </p:cNvPr>
          <p:cNvSpPr>
            <a:spLocks noGrp="1"/>
          </p:cNvSpPr>
          <p:nvPr>
            <p:ph type="title"/>
          </p:nvPr>
        </p:nvSpPr>
        <p:spPr>
          <a:xfrm>
            <a:off x="1524000" y="323557"/>
            <a:ext cx="9144000" cy="1223889"/>
          </a:xfrm>
        </p:spPr>
        <p:txBody>
          <a:bodyPr vert="horz" lIns="0" tIns="0" rIns="0" bIns="0" rtlCol="0" anchor="ctr">
            <a:normAutofit fontScale="90000"/>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Final prediction attributes</a:t>
            </a:r>
          </a:p>
        </p:txBody>
      </p:sp>
      <p:pic>
        <p:nvPicPr>
          <p:cNvPr id="5" name="Picture 4" descr="Graphical user interface&#10;&#10;Description automatically generated with medium confidence">
            <a:extLst>
              <a:ext uri="{FF2B5EF4-FFF2-40B4-BE49-F238E27FC236}">
                <a16:creationId xmlns:a16="http://schemas.microsoft.com/office/drawing/2014/main" id="{D96704A7-825A-E340-B177-D61CE5B792CC}"/>
              </a:ext>
            </a:extLst>
          </p:cNvPr>
          <p:cNvPicPr>
            <a:picLocks noChangeAspect="1"/>
          </p:cNvPicPr>
          <p:nvPr/>
        </p:nvPicPr>
        <p:blipFill>
          <a:blip r:embed="rId2"/>
          <a:stretch>
            <a:fillRect/>
          </a:stretch>
        </p:blipFill>
        <p:spPr>
          <a:xfrm>
            <a:off x="2088257" y="2532185"/>
            <a:ext cx="6014631" cy="3742005"/>
          </a:xfrm>
          <a:prstGeom prst="rect">
            <a:avLst/>
          </a:prstGeom>
        </p:spPr>
      </p:pic>
    </p:spTree>
    <p:extLst>
      <p:ext uri="{BB962C8B-B14F-4D97-AF65-F5344CB8AC3E}">
        <p14:creationId xmlns:p14="http://schemas.microsoft.com/office/powerpoint/2010/main" val="141991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98B4D-272C-1D4A-A347-ADA41FB09533}"/>
              </a:ext>
            </a:extLst>
          </p:cNvPr>
          <p:cNvSpPr>
            <a:spLocks noGrp="1"/>
          </p:cNvSpPr>
          <p:nvPr>
            <p:ph type="title"/>
          </p:nvPr>
        </p:nvSpPr>
        <p:spPr>
          <a:xfrm>
            <a:off x="1446517" y="158514"/>
            <a:ext cx="9144000" cy="1260383"/>
          </a:xfrm>
        </p:spPr>
        <p:txBody>
          <a:bodyPr vert="horz" lIns="0" tIns="0" rIns="0" bIns="0" rtlCol="0" anchor="ctr">
            <a:normAutofit fontScale="90000"/>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Prediction for red wine</a:t>
            </a:r>
          </a:p>
        </p:txBody>
      </p:sp>
      <p:pic>
        <p:nvPicPr>
          <p:cNvPr id="5" name="Picture 4" descr="Chart&#10;&#10;Description automatically generated">
            <a:extLst>
              <a:ext uri="{FF2B5EF4-FFF2-40B4-BE49-F238E27FC236}">
                <a16:creationId xmlns:a16="http://schemas.microsoft.com/office/drawing/2014/main" id="{2D847E50-F609-964E-BF10-E759E7829120}"/>
              </a:ext>
            </a:extLst>
          </p:cNvPr>
          <p:cNvPicPr>
            <a:picLocks noChangeAspect="1"/>
          </p:cNvPicPr>
          <p:nvPr/>
        </p:nvPicPr>
        <p:blipFill>
          <a:blip r:embed="rId2"/>
          <a:stretch>
            <a:fillRect/>
          </a:stretch>
        </p:blipFill>
        <p:spPr>
          <a:xfrm>
            <a:off x="1257301" y="1932570"/>
            <a:ext cx="7175920" cy="3828150"/>
          </a:xfrm>
          <a:prstGeom prst="rect">
            <a:avLst/>
          </a:prstGeom>
        </p:spPr>
      </p:pic>
    </p:spTree>
    <p:extLst>
      <p:ext uri="{BB962C8B-B14F-4D97-AF65-F5344CB8AC3E}">
        <p14:creationId xmlns:p14="http://schemas.microsoft.com/office/powerpoint/2010/main" val="382808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0907C-B8B9-0242-A777-5B7B98E9ED26}"/>
              </a:ext>
            </a:extLst>
          </p:cNvPr>
          <p:cNvSpPr>
            <a:spLocks noGrp="1"/>
          </p:cNvSpPr>
          <p:nvPr>
            <p:ph type="title"/>
          </p:nvPr>
        </p:nvSpPr>
        <p:spPr>
          <a:xfrm>
            <a:off x="1523999" y="305659"/>
            <a:ext cx="9144000" cy="1502121"/>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Prediction for white wine</a:t>
            </a:r>
          </a:p>
        </p:txBody>
      </p:sp>
      <p:pic>
        <p:nvPicPr>
          <p:cNvPr id="5" name="Picture 4">
            <a:extLst>
              <a:ext uri="{FF2B5EF4-FFF2-40B4-BE49-F238E27FC236}">
                <a16:creationId xmlns:a16="http://schemas.microsoft.com/office/drawing/2014/main" id="{0ECC4F71-3982-F74E-ABE3-72764C099BD2}"/>
              </a:ext>
            </a:extLst>
          </p:cNvPr>
          <p:cNvPicPr>
            <a:picLocks noChangeAspect="1"/>
          </p:cNvPicPr>
          <p:nvPr/>
        </p:nvPicPr>
        <p:blipFill>
          <a:blip r:embed="rId2"/>
          <a:stretch>
            <a:fillRect/>
          </a:stretch>
        </p:blipFill>
        <p:spPr>
          <a:xfrm>
            <a:off x="857248" y="2438400"/>
            <a:ext cx="8081012" cy="3676650"/>
          </a:xfrm>
          <a:prstGeom prst="rect">
            <a:avLst/>
          </a:prstGeom>
        </p:spPr>
      </p:pic>
    </p:spTree>
    <p:extLst>
      <p:ext uri="{BB962C8B-B14F-4D97-AF65-F5344CB8AC3E}">
        <p14:creationId xmlns:p14="http://schemas.microsoft.com/office/powerpoint/2010/main" val="329666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813AB-CAB0-9E4A-9BAB-DCF0D5D504A6}"/>
              </a:ext>
            </a:extLst>
          </p:cNvPr>
          <p:cNvSpPr>
            <a:spLocks noGrp="1"/>
          </p:cNvSpPr>
          <p:nvPr>
            <p:ph type="title"/>
          </p:nvPr>
        </p:nvSpPr>
        <p:spPr>
          <a:xfrm>
            <a:off x="1524000" y="1104445"/>
            <a:ext cx="9144000" cy="1132318"/>
          </a:xfrm>
        </p:spPr>
        <p:txBody>
          <a:bodyPr vert="horz" lIns="0" tIns="0" rIns="0" bIns="0" rtlCol="0" anchor="ctr">
            <a:normAutofit fontScale="90000"/>
          </a:bodyPr>
          <a:lstStyle/>
          <a:p>
            <a:pPr algn="ctr"/>
            <a:r>
              <a:rPr lang="en-US" sz="4400" spc="750" dirty="0">
                <a:solidFill>
                  <a:schemeClr val="bg1"/>
                </a:solidFill>
              </a:rPr>
              <a:t>Histogram for red wine</a:t>
            </a:r>
          </a:p>
        </p:txBody>
      </p:sp>
      <p:pic>
        <p:nvPicPr>
          <p:cNvPr id="6" name="Picture 5" descr="Chart&#10;&#10;Description automatically generated">
            <a:extLst>
              <a:ext uri="{FF2B5EF4-FFF2-40B4-BE49-F238E27FC236}">
                <a16:creationId xmlns:a16="http://schemas.microsoft.com/office/drawing/2014/main" id="{4B77EBE7-D5C8-0D44-A69F-79B2ED9D7C69}"/>
              </a:ext>
            </a:extLst>
          </p:cNvPr>
          <p:cNvPicPr>
            <a:picLocks noChangeAspect="1"/>
          </p:cNvPicPr>
          <p:nvPr/>
        </p:nvPicPr>
        <p:blipFill>
          <a:blip r:embed="rId2"/>
          <a:stretch>
            <a:fillRect/>
          </a:stretch>
        </p:blipFill>
        <p:spPr>
          <a:xfrm>
            <a:off x="1676067" y="3056206"/>
            <a:ext cx="9144000" cy="3344166"/>
          </a:xfrm>
          <a:prstGeom prst="rect">
            <a:avLst/>
          </a:prstGeom>
        </p:spPr>
      </p:pic>
    </p:spTree>
    <p:extLst>
      <p:ext uri="{BB962C8B-B14F-4D97-AF65-F5344CB8AC3E}">
        <p14:creationId xmlns:p14="http://schemas.microsoft.com/office/powerpoint/2010/main" val="145802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5F424B-98EB-1642-86C9-90BBCC1BC0E5}"/>
              </a:ext>
            </a:extLst>
          </p:cNvPr>
          <p:cNvSpPr>
            <a:spLocks noGrp="1"/>
          </p:cNvSpPr>
          <p:nvPr>
            <p:ph type="title"/>
          </p:nvPr>
        </p:nvSpPr>
        <p:spPr>
          <a:xfrm>
            <a:off x="1523999" y="549232"/>
            <a:ext cx="9144000" cy="1100252"/>
          </a:xfrm>
        </p:spPr>
        <p:txBody>
          <a:bodyPr vert="horz" lIns="0" tIns="0" rIns="0" bIns="0" rtlCol="0" anchor="ctr">
            <a:normAutofit fontScale="90000"/>
          </a:bodyPr>
          <a:lstStyle/>
          <a:p>
            <a:pPr algn="ctr"/>
            <a:r>
              <a:rPr lang="en-US" sz="4400" spc="750" dirty="0">
                <a:solidFill>
                  <a:schemeClr val="bg1"/>
                </a:solidFill>
              </a:rPr>
              <a:t>Histogram for white wine</a:t>
            </a:r>
          </a:p>
        </p:txBody>
      </p:sp>
      <p:pic>
        <p:nvPicPr>
          <p:cNvPr id="5" name="Picture 4" descr="Chart&#10;&#10;Description automatically generated">
            <a:extLst>
              <a:ext uri="{FF2B5EF4-FFF2-40B4-BE49-F238E27FC236}">
                <a16:creationId xmlns:a16="http://schemas.microsoft.com/office/drawing/2014/main" id="{C3A95E1C-7C2B-1747-B6EB-47997EFC47D2}"/>
              </a:ext>
            </a:extLst>
          </p:cNvPr>
          <p:cNvPicPr>
            <a:picLocks noChangeAspect="1"/>
          </p:cNvPicPr>
          <p:nvPr/>
        </p:nvPicPr>
        <p:blipFill>
          <a:blip r:embed="rId2"/>
          <a:stretch>
            <a:fillRect/>
          </a:stretch>
        </p:blipFill>
        <p:spPr>
          <a:xfrm>
            <a:off x="1523999" y="2205123"/>
            <a:ext cx="8946688" cy="3703307"/>
          </a:xfrm>
          <a:prstGeom prst="rect">
            <a:avLst/>
          </a:prstGeom>
        </p:spPr>
      </p:pic>
    </p:spTree>
    <p:extLst>
      <p:ext uri="{BB962C8B-B14F-4D97-AF65-F5344CB8AC3E}">
        <p14:creationId xmlns:p14="http://schemas.microsoft.com/office/powerpoint/2010/main" val="218025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30315-507A-E345-855E-DD483A5B3CCF}"/>
              </a:ext>
            </a:extLst>
          </p:cNvPr>
          <p:cNvSpPr>
            <a:spLocks noGrp="1"/>
          </p:cNvSpPr>
          <p:nvPr>
            <p:ph type="title"/>
          </p:nvPr>
        </p:nvSpPr>
        <p:spPr>
          <a:xfrm>
            <a:off x="1446517" y="668347"/>
            <a:ext cx="9144000" cy="1498078"/>
          </a:xfrm>
        </p:spPr>
        <p:txBody>
          <a:bodyPr vert="horz" lIns="0" tIns="0" rIns="0" bIns="0" rtlCol="0" anchor="ctr">
            <a:normAutofit/>
          </a:bodyPr>
          <a:lstStyle/>
          <a:p>
            <a:pPr algn="ctr"/>
            <a:r>
              <a:rPr lang="en-US" sz="4400" spc="750" dirty="0">
                <a:solidFill>
                  <a:schemeClr val="bg1"/>
                </a:solidFill>
              </a:rPr>
              <a:t>For all 8 attributes for red wine</a:t>
            </a:r>
          </a:p>
        </p:txBody>
      </p:sp>
      <p:pic>
        <p:nvPicPr>
          <p:cNvPr id="5" name="Picture 4" descr="Application, calendar&#10;&#10;Description automatically generated with medium confidence">
            <a:extLst>
              <a:ext uri="{FF2B5EF4-FFF2-40B4-BE49-F238E27FC236}">
                <a16:creationId xmlns:a16="http://schemas.microsoft.com/office/drawing/2014/main" id="{5AF82810-2CDB-8242-AF6B-BF3626595C00}"/>
              </a:ext>
            </a:extLst>
          </p:cNvPr>
          <p:cNvPicPr>
            <a:picLocks noChangeAspect="1"/>
          </p:cNvPicPr>
          <p:nvPr/>
        </p:nvPicPr>
        <p:blipFill>
          <a:blip r:embed="rId2"/>
          <a:stretch>
            <a:fillRect/>
          </a:stretch>
        </p:blipFill>
        <p:spPr>
          <a:xfrm>
            <a:off x="2162797" y="2166425"/>
            <a:ext cx="7711440" cy="4393223"/>
          </a:xfrm>
          <a:prstGeom prst="rect">
            <a:avLst/>
          </a:prstGeom>
        </p:spPr>
      </p:pic>
    </p:spTree>
    <p:extLst>
      <p:ext uri="{BB962C8B-B14F-4D97-AF65-F5344CB8AC3E}">
        <p14:creationId xmlns:p14="http://schemas.microsoft.com/office/powerpoint/2010/main" val="86403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F25E9-F64B-CB4D-A3A8-E37AC49E1527}"/>
              </a:ext>
            </a:extLst>
          </p:cNvPr>
          <p:cNvSpPr>
            <a:spLocks noGrp="1"/>
          </p:cNvSpPr>
          <p:nvPr>
            <p:ph type="title"/>
          </p:nvPr>
        </p:nvSpPr>
        <p:spPr>
          <a:xfrm>
            <a:off x="1554183" y="499534"/>
            <a:ext cx="9144000" cy="1188589"/>
          </a:xfrm>
        </p:spPr>
        <p:txBody>
          <a:bodyPr vert="horz" lIns="0" tIns="0" rIns="0" bIns="0" rtlCol="0" anchor="ctr">
            <a:normAutofit fontScale="90000"/>
          </a:bodyPr>
          <a:lstStyle/>
          <a:p>
            <a:pPr algn="ctr"/>
            <a:r>
              <a:rPr lang="en-US" sz="4400" spc="750" dirty="0">
                <a:solidFill>
                  <a:schemeClr val="bg1"/>
                </a:solidFill>
              </a:rPr>
              <a:t>For all 8 attributes for white wine</a:t>
            </a:r>
          </a:p>
        </p:txBody>
      </p:sp>
      <p:pic>
        <p:nvPicPr>
          <p:cNvPr id="5" name="Picture 4" descr="Calendar&#10;&#10;Description automatically generated">
            <a:extLst>
              <a:ext uri="{FF2B5EF4-FFF2-40B4-BE49-F238E27FC236}">
                <a16:creationId xmlns:a16="http://schemas.microsoft.com/office/drawing/2014/main" id="{57AB6C50-56DA-B142-A443-3B666DA64A71}"/>
              </a:ext>
            </a:extLst>
          </p:cNvPr>
          <p:cNvPicPr>
            <a:picLocks noChangeAspect="1"/>
          </p:cNvPicPr>
          <p:nvPr/>
        </p:nvPicPr>
        <p:blipFill>
          <a:blip r:embed="rId2"/>
          <a:stretch>
            <a:fillRect/>
          </a:stretch>
        </p:blipFill>
        <p:spPr>
          <a:xfrm>
            <a:off x="2039816" y="2060284"/>
            <a:ext cx="8094784" cy="4394251"/>
          </a:xfrm>
          <a:prstGeom prst="rect">
            <a:avLst/>
          </a:prstGeom>
        </p:spPr>
      </p:pic>
    </p:spTree>
    <p:extLst>
      <p:ext uri="{BB962C8B-B14F-4D97-AF65-F5344CB8AC3E}">
        <p14:creationId xmlns:p14="http://schemas.microsoft.com/office/powerpoint/2010/main" val="374427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F1B29-F632-F44D-AE35-66280D7633F7}"/>
              </a:ext>
            </a:extLst>
          </p:cNvPr>
          <p:cNvSpPr>
            <a:spLocks noGrp="1"/>
          </p:cNvSpPr>
          <p:nvPr>
            <p:ph type="title"/>
          </p:nvPr>
        </p:nvSpPr>
        <p:spPr>
          <a:xfrm>
            <a:off x="412374" y="391887"/>
            <a:ext cx="11053912" cy="1219200"/>
          </a:xfrm>
        </p:spPr>
        <p:txBody>
          <a:bodyPr vert="horz" lIns="0" tIns="0" rIns="0" bIns="0" rtlCol="0" anchor="ctr">
            <a:normAutofit/>
          </a:bodyPr>
          <a:lstStyle/>
          <a:p>
            <a:pPr algn="ctr"/>
            <a:r>
              <a:rPr lang="en-US" sz="3600" i="1" u="sng" dirty="0">
                <a:solidFill>
                  <a:schemeClr val="accent6">
                    <a:lumMod val="50000"/>
                  </a:schemeClr>
                </a:solidFill>
                <a:latin typeface="Times New Roman" panose="02020603050405020304" pitchFamily="18" charset="0"/>
                <a:cs typeface="Times New Roman" panose="02020603050405020304" pitchFamily="18" charset="0"/>
              </a:rPr>
              <a:t>Information about datasets</a:t>
            </a:r>
          </a:p>
        </p:txBody>
      </p:sp>
      <p:sp>
        <p:nvSpPr>
          <p:cNvPr id="4" name="Text Placeholder 3">
            <a:extLst>
              <a:ext uri="{FF2B5EF4-FFF2-40B4-BE49-F238E27FC236}">
                <a16:creationId xmlns:a16="http://schemas.microsoft.com/office/drawing/2014/main" id="{B2116A1A-E7BA-384E-9F37-51F0FE39DFED}"/>
              </a:ext>
            </a:extLst>
          </p:cNvPr>
          <p:cNvSpPr>
            <a:spLocks noGrp="1"/>
          </p:cNvSpPr>
          <p:nvPr>
            <p:ph type="body" idx="1"/>
          </p:nvPr>
        </p:nvSpPr>
        <p:spPr>
          <a:xfrm>
            <a:off x="890704" y="2002211"/>
            <a:ext cx="10575582" cy="4123997"/>
          </a:xfrm>
        </p:spPr>
        <p:txBody>
          <a:bodyPr vert="horz" lIns="0" tIns="0" rIns="0" bIns="0" rtlCol="0" anchor="ctr">
            <a:normAutofit/>
          </a:bodyPr>
          <a:lstStyle/>
          <a:p>
            <a:pPr algn="ctr">
              <a:lnSpc>
                <a:spcPct val="150000"/>
              </a:lnSpc>
            </a:pPr>
            <a:r>
              <a:rPr lang="en-IN" i="1" dirty="0">
                <a:solidFill>
                  <a:schemeClr val="bg1"/>
                </a:solidFill>
                <a:latin typeface="Times New Roman" panose="02020603050405020304" pitchFamily="18" charset="0"/>
                <a:cs typeface="Times New Roman" panose="02020603050405020304" pitchFamily="18" charset="0"/>
              </a:rPr>
              <a:t>This datasets is related to red and white variants of the Portuguese "Vinho Verde" wine. The dataset describes the amount of various chemicals present in wine and their effect on it’s quality. The datasets can be viewed as classification or regression tasks. </a:t>
            </a:r>
            <a:endParaRPr lang="en-US" sz="14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11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07FF2-AE48-4C47-B12A-E561B8B526C6}"/>
              </a:ext>
            </a:extLst>
          </p:cNvPr>
          <p:cNvSpPr>
            <a:spLocks noGrp="1"/>
          </p:cNvSpPr>
          <p:nvPr>
            <p:ph type="title"/>
          </p:nvPr>
        </p:nvSpPr>
        <p:spPr>
          <a:xfrm>
            <a:off x="1524000" y="531252"/>
            <a:ext cx="9144000" cy="1269413"/>
          </a:xfrm>
        </p:spPr>
        <p:txBody>
          <a:bodyPr vert="horz" lIns="0" tIns="0" rIns="0" bIns="0" rtlCol="0" anchor="ctr">
            <a:normAutofit/>
          </a:bodyPr>
          <a:lstStyle/>
          <a:p>
            <a:pPr algn="ctr"/>
            <a:endParaRPr lang="en-US" sz="4400" spc="750" dirty="0">
              <a:solidFill>
                <a:schemeClr val="bg1"/>
              </a:solidFill>
            </a:endParaRPr>
          </a:p>
        </p:txBody>
      </p:sp>
      <p:pic>
        <p:nvPicPr>
          <p:cNvPr id="5" name="Picture 4" descr="Chart, treemap chart&#10;&#10;Description automatically generated">
            <a:extLst>
              <a:ext uri="{FF2B5EF4-FFF2-40B4-BE49-F238E27FC236}">
                <a16:creationId xmlns:a16="http://schemas.microsoft.com/office/drawing/2014/main" id="{2D62C456-D187-004A-8AE6-9195506B00BC}"/>
              </a:ext>
            </a:extLst>
          </p:cNvPr>
          <p:cNvPicPr>
            <a:picLocks noChangeAspect="1"/>
          </p:cNvPicPr>
          <p:nvPr/>
        </p:nvPicPr>
        <p:blipFill>
          <a:blip r:embed="rId2"/>
          <a:stretch>
            <a:fillRect/>
          </a:stretch>
        </p:blipFill>
        <p:spPr>
          <a:xfrm>
            <a:off x="2234418" y="2438556"/>
            <a:ext cx="7723163" cy="4190629"/>
          </a:xfrm>
          <a:prstGeom prst="rect">
            <a:avLst/>
          </a:prstGeom>
        </p:spPr>
      </p:pic>
    </p:spTree>
    <p:extLst>
      <p:ext uri="{BB962C8B-B14F-4D97-AF65-F5344CB8AC3E}">
        <p14:creationId xmlns:p14="http://schemas.microsoft.com/office/powerpoint/2010/main" val="239106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D0237-A998-AF43-9460-A16E04A2A59C}"/>
              </a:ext>
            </a:extLst>
          </p:cNvPr>
          <p:cNvSpPr>
            <a:spLocks noGrp="1"/>
          </p:cNvSpPr>
          <p:nvPr>
            <p:ph type="title"/>
          </p:nvPr>
        </p:nvSpPr>
        <p:spPr>
          <a:xfrm>
            <a:off x="1524000" y="570411"/>
            <a:ext cx="9144000" cy="1499707"/>
          </a:xfrm>
        </p:spPr>
        <p:txBody>
          <a:bodyPr vert="horz" lIns="0" tIns="0" rIns="0" bIns="0" rtlCol="0" anchor="ctr">
            <a:normAutofit/>
          </a:bodyPr>
          <a:lstStyle/>
          <a:p>
            <a:pPr algn="ctr"/>
            <a:endParaRPr lang="en-US" sz="4400" spc="750">
              <a:solidFill>
                <a:schemeClr val="bg1"/>
              </a:solidFill>
            </a:endParaRPr>
          </a:p>
        </p:txBody>
      </p:sp>
      <p:pic>
        <p:nvPicPr>
          <p:cNvPr id="5" name="Picture 4" descr="Chart&#10;&#10;Description automatically generated">
            <a:extLst>
              <a:ext uri="{FF2B5EF4-FFF2-40B4-BE49-F238E27FC236}">
                <a16:creationId xmlns:a16="http://schemas.microsoft.com/office/drawing/2014/main" id="{617EA6EF-918A-1F4B-A04D-7FED4908F6CE}"/>
              </a:ext>
            </a:extLst>
          </p:cNvPr>
          <p:cNvPicPr>
            <a:picLocks noChangeAspect="1"/>
          </p:cNvPicPr>
          <p:nvPr/>
        </p:nvPicPr>
        <p:blipFill>
          <a:blip r:embed="rId2"/>
          <a:stretch>
            <a:fillRect/>
          </a:stretch>
        </p:blipFill>
        <p:spPr>
          <a:xfrm>
            <a:off x="2495842" y="2421699"/>
            <a:ext cx="7638757" cy="4082008"/>
          </a:xfrm>
          <a:prstGeom prst="rect">
            <a:avLst/>
          </a:prstGeom>
        </p:spPr>
      </p:pic>
    </p:spTree>
    <p:extLst>
      <p:ext uri="{BB962C8B-B14F-4D97-AF65-F5344CB8AC3E}">
        <p14:creationId xmlns:p14="http://schemas.microsoft.com/office/powerpoint/2010/main" val="66922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3489F-ABD3-834F-8A08-9ADCD0F24AB5}"/>
              </a:ext>
            </a:extLst>
          </p:cNvPr>
          <p:cNvSpPr>
            <a:spLocks noGrp="1"/>
          </p:cNvSpPr>
          <p:nvPr>
            <p:ph type="title"/>
          </p:nvPr>
        </p:nvSpPr>
        <p:spPr>
          <a:xfrm>
            <a:off x="1523999" y="612076"/>
            <a:ext cx="9144000" cy="1385537"/>
          </a:xfrm>
        </p:spPr>
        <p:txBody>
          <a:bodyPr vert="horz" lIns="0" tIns="0" rIns="0" bIns="0" rtlCol="0" anchor="ctr">
            <a:normAutofit/>
          </a:bodyPr>
          <a:lstStyle/>
          <a:p>
            <a:pPr algn="ctr"/>
            <a:endParaRPr lang="en-US" sz="4400" spc="750">
              <a:solidFill>
                <a:schemeClr val="bg1"/>
              </a:solidFill>
            </a:endParaRPr>
          </a:p>
        </p:txBody>
      </p:sp>
      <p:pic>
        <p:nvPicPr>
          <p:cNvPr id="7" name="Picture 6" descr="Chart&#10;&#10;Description automatically generated">
            <a:extLst>
              <a:ext uri="{FF2B5EF4-FFF2-40B4-BE49-F238E27FC236}">
                <a16:creationId xmlns:a16="http://schemas.microsoft.com/office/drawing/2014/main" id="{162F256D-DB9A-E045-8CC4-1740FFA19EAC}"/>
              </a:ext>
            </a:extLst>
          </p:cNvPr>
          <p:cNvPicPr>
            <a:picLocks noChangeAspect="1"/>
          </p:cNvPicPr>
          <p:nvPr/>
        </p:nvPicPr>
        <p:blipFill>
          <a:blip r:embed="rId2"/>
          <a:stretch>
            <a:fillRect/>
          </a:stretch>
        </p:blipFill>
        <p:spPr>
          <a:xfrm>
            <a:off x="1523999" y="2815230"/>
            <a:ext cx="9850618" cy="2943412"/>
          </a:xfrm>
          <a:prstGeom prst="rect">
            <a:avLst/>
          </a:prstGeom>
        </p:spPr>
      </p:pic>
    </p:spTree>
    <p:extLst>
      <p:ext uri="{BB962C8B-B14F-4D97-AF65-F5344CB8AC3E}">
        <p14:creationId xmlns:p14="http://schemas.microsoft.com/office/powerpoint/2010/main" val="111675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B4CE-2C4E-2948-9302-FDDCA3C20DF9}"/>
              </a:ext>
            </a:extLst>
          </p:cNvPr>
          <p:cNvSpPr>
            <a:spLocks noGrp="1"/>
          </p:cNvSpPr>
          <p:nvPr>
            <p:ph type="title"/>
          </p:nvPr>
        </p:nvSpPr>
        <p:spPr>
          <a:xfrm>
            <a:off x="1664677" y="527670"/>
            <a:ext cx="9144000" cy="1371469"/>
          </a:xfrm>
        </p:spPr>
        <p:txBody>
          <a:bodyPr vert="horz" lIns="0" tIns="0" rIns="0" bIns="0" rtlCol="0" anchor="ctr">
            <a:normAutofit/>
          </a:bodyPr>
          <a:lstStyle/>
          <a:p>
            <a:pPr algn="ctr"/>
            <a:endParaRPr lang="en-US" sz="4400" spc="750">
              <a:solidFill>
                <a:schemeClr val="bg1"/>
              </a:solidFill>
            </a:endParaRPr>
          </a:p>
        </p:txBody>
      </p:sp>
      <p:pic>
        <p:nvPicPr>
          <p:cNvPr id="5" name="Picture 4" descr="Chart&#10;&#10;Description automatically generated">
            <a:extLst>
              <a:ext uri="{FF2B5EF4-FFF2-40B4-BE49-F238E27FC236}">
                <a16:creationId xmlns:a16="http://schemas.microsoft.com/office/drawing/2014/main" id="{A0C14E38-BF0B-4445-8346-B66DE56AD1EE}"/>
              </a:ext>
            </a:extLst>
          </p:cNvPr>
          <p:cNvPicPr>
            <a:picLocks noChangeAspect="1"/>
          </p:cNvPicPr>
          <p:nvPr/>
        </p:nvPicPr>
        <p:blipFill>
          <a:blip r:embed="rId2"/>
          <a:stretch>
            <a:fillRect/>
          </a:stretch>
        </p:blipFill>
        <p:spPr>
          <a:xfrm>
            <a:off x="1080993" y="3208283"/>
            <a:ext cx="10030014" cy="2651838"/>
          </a:xfrm>
          <a:prstGeom prst="rect">
            <a:avLst/>
          </a:prstGeom>
        </p:spPr>
      </p:pic>
    </p:spTree>
    <p:extLst>
      <p:ext uri="{BB962C8B-B14F-4D97-AF65-F5344CB8AC3E}">
        <p14:creationId xmlns:p14="http://schemas.microsoft.com/office/powerpoint/2010/main" val="226557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02370-B212-BF43-AD14-EDF80468D933}"/>
              </a:ext>
            </a:extLst>
          </p:cNvPr>
          <p:cNvSpPr>
            <a:spLocks noGrp="1"/>
          </p:cNvSpPr>
          <p:nvPr>
            <p:ph type="ctrTitle"/>
          </p:nvPr>
        </p:nvSpPr>
        <p:spPr>
          <a:xfrm>
            <a:off x="295422" y="1339825"/>
            <a:ext cx="8145194" cy="5371017"/>
          </a:xfrm>
        </p:spPr>
        <p:txBody>
          <a:bodyPr anchor="ctr">
            <a:noAutofit/>
          </a:bodyPr>
          <a:lstStyle/>
          <a:p>
            <a:pPr algn="l"/>
            <a:r>
              <a:rPr lang="en-IN" sz="1800" b="0" i="1" dirty="0">
                <a:solidFill>
                  <a:schemeClr val="bg1"/>
                </a:solidFill>
                <a:latin typeface="Times New Roman" panose="02020603050405020304" pitchFamily="18" charset="0"/>
                <a:ea typeface="Noto Sans" panose="020B0502040504020204" pitchFamily="34" charset="0"/>
                <a:cs typeface="Times New Roman" panose="02020603050405020304" pitchFamily="18" charset="0"/>
              </a:rPr>
              <a:t>Decision Tree is one of the most commonly used, practical approaches for supervised learning. It can be used to solve both Regression and Classification tasks with the latter being put more into practical application.</a:t>
            </a:r>
            <a:br>
              <a:rPr lang="en-IN" sz="1800" b="0" i="1" dirty="0">
                <a:solidFill>
                  <a:schemeClr val="bg1"/>
                </a:solidFill>
                <a:latin typeface="Times New Roman" panose="02020603050405020304" pitchFamily="18" charset="0"/>
                <a:ea typeface="Noto Sans" panose="020B0502040504020204" pitchFamily="34" charset="0"/>
                <a:cs typeface="Times New Roman" panose="02020603050405020304" pitchFamily="18" charset="0"/>
              </a:rPr>
            </a:br>
            <a:r>
              <a:rPr lang="en-IN" sz="1800" b="0" i="1" dirty="0">
                <a:solidFill>
                  <a:schemeClr val="bg1"/>
                </a:solidFill>
                <a:latin typeface="Times New Roman" panose="02020603050405020304" pitchFamily="18" charset="0"/>
                <a:ea typeface="Noto Sans" panose="020B0502040504020204" pitchFamily="34" charset="0"/>
                <a:cs typeface="Times New Roman" panose="02020603050405020304" pitchFamily="18" charset="0"/>
              </a:rPr>
              <a:t>It is a tree-structured classifier with three types of nodes. The Root Node is the initial node which represents the entire sample and may get split further into further nodes. The Interior Nodes represent the features of a data set and the branches represent the decision rules. Finally, the Leaf Nodes represent the outcome. This algorithm is very useful for solving decision-related problems.</a:t>
            </a:r>
            <a:br>
              <a:rPr lang="en-IN" sz="1800" b="0" dirty="0">
                <a:latin typeface="Times New Roman" panose="02020603050405020304" pitchFamily="18" charset="0"/>
                <a:ea typeface="Noto Sans" panose="020B0502040504020204" pitchFamily="34" charset="0"/>
                <a:cs typeface="Times New Roman" panose="02020603050405020304" pitchFamily="18" charset="0"/>
              </a:rPr>
            </a:br>
            <a:endParaRPr lang="en-US" sz="2000" b="0" dirty="0">
              <a:solidFill>
                <a:schemeClr val="bg1"/>
              </a:solidFill>
              <a:latin typeface="Times New Roman" panose="02020603050405020304" pitchFamily="18" charset="0"/>
              <a:ea typeface="Noto Sans" panose="020B0502040504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D01DB1E3-536C-EE4D-9414-032B085F7690}"/>
              </a:ext>
            </a:extLst>
          </p:cNvPr>
          <p:cNvSpPr>
            <a:spLocks noGrp="1"/>
          </p:cNvSpPr>
          <p:nvPr>
            <p:ph type="subTitle" idx="1"/>
          </p:nvPr>
        </p:nvSpPr>
        <p:spPr>
          <a:xfrm>
            <a:off x="422031" y="456346"/>
            <a:ext cx="9529689" cy="767544"/>
          </a:xfrm>
        </p:spPr>
        <p:txBody>
          <a:bodyPr anchor="ctr">
            <a:normAutofit/>
          </a:bodyPr>
          <a:lstStyle/>
          <a:p>
            <a:r>
              <a:rPr lang="en-US" sz="3600" b="1" i="1" u="sng" dirty="0">
                <a:solidFill>
                  <a:schemeClr val="accent6">
                    <a:lumMod val="50000"/>
                  </a:schemeClr>
                </a:solidFill>
                <a:latin typeface="Times New Roman" panose="02020603050405020304" pitchFamily="18" charset="0"/>
                <a:cs typeface="Times New Roman" panose="02020603050405020304" pitchFamily="18" charset="0"/>
              </a:rPr>
              <a:t>DECISION TREE</a:t>
            </a:r>
          </a:p>
        </p:txBody>
      </p:sp>
      <p:pic>
        <p:nvPicPr>
          <p:cNvPr id="2050" name="Picture 2" descr="Machine Learning Basics: Decision Tree Regression | by Gurucharan M K |  Towards Data Science">
            <a:extLst>
              <a:ext uri="{FF2B5EF4-FFF2-40B4-BE49-F238E27FC236}">
                <a16:creationId xmlns:a16="http://schemas.microsoft.com/office/drawing/2014/main" id="{7CC1A8CC-C380-FF47-A30E-64B85A34C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515" y="572707"/>
            <a:ext cx="4467350" cy="469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D4298-6CD8-7E42-BBCB-863C65609E17}"/>
              </a:ext>
            </a:extLst>
          </p:cNvPr>
          <p:cNvSpPr>
            <a:spLocks noGrp="1"/>
          </p:cNvSpPr>
          <p:nvPr>
            <p:ph type="title"/>
          </p:nvPr>
        </p:nvSpPr>
        <p:spPr>
          <a:xfrm>
            <a:off x="1524000" y="726304"/>
            <a:ext cx="9144000" cy="1401753"/>
          </a:xfrm>
        </p:spPr>
        <p:txBody>
          <a:bodyPr vert="horz" lIns="0" tIns="0" rIns="0" bIns="0" rtlCol="0" anchor="ctr">
            <a:normAutofit/>
          </a:bodyPr>
          <a:lstStyle/>
          <a:p>
            <a:pPr algn="ctr"/>
            <a:r>
              <a:rPr lang="en-US" i="1" u="sng" spc="750" dirty="0">
                <a:solidFill>
                  <a:schemeClr val="accent6">
                    <a:lumMod val="50000"/>
                  </a:schemeClr>
                </a:solidFill>
                <a:latin typeface="Times New Roman" panose="02020603050405020304" pitchFamily="18" charset="0"/>
                <a:cs typeface="Times New Roman" panose="02020603050405020304" pitchFamily="18" charset="0"/>
              </a:rPr>
              <a:t>implementation of dtree in red wine</a:t>
            </a:r>
          </a:p>
        </p:txBody>
      </p:sp>
      <p:pic>
        <p:nvPicPr>
          <p:cNvPr id="5" name="Picture 4" descr="Graphical user interface, text, application&#10;&#10;Description automatically generated">
            <a:extLst>
              <a:ext uri="{FF2B5EF4-FFF2-40B4-BE49-F238E27FC236}">
                <a16:creationId xmlns:a16="http://schemas.microsoft.com/office/drawing/2014/main" id="{57C217A7-41D6-6040-BBDD-575BC6D899D9}"/>
              </a:ext>
            </a:extLst>
          </p:cNvPr>
          <p:cNvPicPr>
            <a:picLocks noChangeAspect="1"/>
          </p:cNvPicPr>
          <p:nvPr/>
        </p:nvPicPr>
        <p:blipFill>
          <a:blip r:embed="rId2"/>
          <a:stretch>
            <a:fillRect/>
          </a:stretch>
        </p:blipFill>
        <p:spPr>
          <a:xfrm>
            <a:off x="1619250" y="3009472"/>
            <a:ext cx="8953500" cy="2565400"/>
          </a:xfrm>
          <a:prstGeom prst="rect">
            <a:avLst/>
          </a:prstGeom>
        </p:spPr>
      </p:pic>
    </p:spTree>
    <p:extLst>
      <p:ext uri="{BB962C8B-B14F-4D97-AF65-F5344CB8AC3E}">
        <p14:creationId xmlns:p14="http://schemas.microsoft.com/office/powerpoint/2010/main" val="3337511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A47F3-FD11-CF44-BB2F-BFBE99D87087}"/>
              </a:ext>
            </a:extLst>
          </p:cNvPr>
          <p:cNvSpPr>
            <a:spLocks noGrp="1"/>
          </p:cNvSpPr>
          <p:nvPr>
            <p:ph type="title"/>
          </p:nvPr>
        </p:nvSpPr>
        <p:spPr>
          <a:xfrm>
            <a:off x="1524000" y="345441"/>
            <a:ext cx="10255626" cy="1381760"/>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Implementation of dtree in white wine</a:t>
            </a:r>
          </a:p>
        </p:txBody>
      </p:sp>
      <p:pic>
        <p:nvPicPr>
          <p:cNvPr id="5" name="Picture 4" descr="Graphical user interface, text, application&#10;&#10;Description automatically generated">
            <a:extLst>
              <a:ext uri="{FF2B5EF4-FFF2-40B4-BE49-F238E27FC236}">
                <a16:creationId xmlns:a16="http://schemas.microsoft.com/office/drawing/2014/main" id="{A2976E45-3795-6344-9ED2-2B3732AD812F}"/>
              </a:ext>
            </a:extLst>
          </p:cNvPr>
          <p:cNvPicPr>
            <a:picLocks noChangeAspect="1"/>
          </p:cNvPicPr>
          <p:nvPr/>
        </p:nvPicPr>
        <p:blipFill>
          <a:blip r:embed="rId2"/>
          <a:stretch>
            <a:fillRect/>
          </a:stretch>
        </p:blipFill>
        <p:spPr>
          <a:xfrm>
            <a:off x="1755139" y="2443942"/>
            <a:ext cx="8953500" cy="3314700"/>
          </a:xfrm>
          <a:prstGeom prst="rect">
            <a:avLst/>
          </a:prstGeom>
        </p:spPr>
      </p:pic>
    </p:spTree>
    <p:extLst>
      <p:ext uri="{BB962C8B-B14F-4D97-AF65-F5344CB8AC3E}">
        <p14:creationId xmlns:p14="http://schemas.microsoft.com/office/powerpoint/2010/main" val="387636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02370-B212-BF43-AD14-EDF80468D933}"/>
              </a:ext>
            </a:extLst>
          </p:cNvPr>
          <p:cNvSpPr>
            <a:spLocks noGrp="1"/>
          </p:cNvSpPr>
          <p:nvPr>
            <p:ph type="ctrTitle"/>
          </p:nvPr>
        </p:nvSpPr>
        <p:spPr>
          <a:xfrm>
            <a:off x="295422" y="1595119"/>
            <a:ext cx="8145194" cy="5115723"/>
          </a:xfrm>
        </p:spPr>
        <p:txBody>
          <a:bodyPr anchor="ctr">
            <a:noAutofit/>
          </a:bodyPr>
          <a:lstStyle/>
          <a:p>
            <a:pPr algn="l"/>
            <a:r>
              <a:rPr lang="en-IN" sz="1400" b="0" dirty="0">
                <a:solidFill>
                  <a:schemeClr val="bg1"/>
                </a:solidFill>
              </a:rPr>
              <a:t>Random forests or random decision forests are an assembly learning method for classification, regression and other tasks that operates by constructing a multitude of decision tree at training time. For classification tasks, the out</a:t>
            </a:r>
            <a:br>
              <a:rPr lang="en-IN" sz="1400" b="0" dirty="0">
                <a:solidFill>
                  <a:schemeClr val="bg1"/>
                </a:solidFill>
              </a:rPr>
            </a:br>
            <a:r>
              <a:rPr lang="en-IN" sz="1400" b="0" dirty="0">
                <a:solidFill>
                  <a:schemeClr val="bg1"/>
                </a:solidFill>
              </a:rPr>
              <a:t>put of the random forest is the class selected by most trees. For regression tasks, the mean or average prediction of the individual trees is returned. Random decision forests correct for decision trees' habit of overfitting to their training set. Random forests generally outperform decision tree, but their accuracy is lower than gradient boosted trees. However, data characteristics can affect their performance</a:t>
            </a:r>
            <a:r>
              <a:rPr lang="en-IN" sz="1400" b="0" dirty="0"/>
              <a:t>.</a:t>
            </a:r>
            <a:br>
              <a:rPr lang="en-IN" sz="1800" b="0" dirty="0">
                <a:latin typeface="Times New Roman" panose="02020603050405020304" pitchFamily="18" charset="0"/>
                <a:ea typeface="Noto Sans" panose="020B0502040504020204" pitchFamily="34" charset="0"/>
                <a:cs typeface="Times New Roman" panose="02020603050405020304" pitchFamily="18" charset="0"/>
              </a:rPr>
            </a:br>
            <a:endParaRPr lang="en-US" sz="2000" b="0" dirty="0">
              <a:solidFill>
                <a:schemeClr val="bg1"/>
              </a:solidFill>
              <a:latin typeface="Times New Roman" panose="02020603050405020304" pitchFamily="18" charset="0"/>
              <a:ea typeface="Noto Sans" panose="020B0502040504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D01DB1E3-536C-EE4D-9414-032B085F7690}"/>
              </a:ext>
            </a:extLst>
          </p:cNvPr>
          <p:cNvSpPr>
            <a:spLocks noGrp="1"/>
          </p:cNvSpPr>
          <p:nvPr>
            <p:ph type="subTitle" idx="1"/>
          </p:nvPr>
        </p:nvSpPr>
        <p:spPr>
          <a:xfrm>
            <a:off x="422031" y="456346"/>
            <a:ext cx="9529689" cy="767544"/>
          </a:xfrm>
        </p:spPr>
        <p:txBody>
          <a:bodyPr anchor="ctr">
            <a:normAutofit/>
          </a:bodyPr>
          <a:lstStyle/>
          <a:p>
            <a:r>
              <a:rPr lang="en-US" sz="3600" b="1" i="1" u="sng" dirty="0">
                <a:solidFill>
                  <a:schemeClr val="accent6">
                    <a:lumMod val="50000"/>
                  </a:schemeClr>
                </a:solidFill>
                <a:latin typeface="Times New Roman" panose="02020603050405020304" pitchFamily="18" charset="0"/>
                <a:cs typeface="Times New Roman" panose="02020603050405020304" pitchFamily="18" charset="0"/>
              </a:rPr>
              <a:t>Random Forest</a:t>
            </a:r>
          </a:p>
        </p:txBody>
      </p:sp>
      <p:pic>
        <p:nvPicPr>
          <p:cNvPr id="4098" name="Picture 2" descr="Random Forest Regression. Random Forest Regression is a… | by Chaya Bakshi  | Level Up Coding">
            <a:extLst>
              <a:ext uri="{FF2B5EF4-FFF2-40B4-BE49-F238E27FC236}">
                <a16:creationId xmlns:a16="http://schemas.microsoft.com/office/drawing/2014/main" id="{3EA649C5-E855-064D-BBEA-405941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44" y="2755840"/>
            <a:ext cx="4143567" cy="364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986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E1338-D205-E240-990C-7C50D1EA7E82}"/>
              </a:ext>
            </a:extLst>
          </p:cNvPr>
          <p:cNvSpPr>
            <a:spLocks noGrp="1"/>
          </p:cNvSpPr>
          <p:nvPr>
            <p:ph type="title"/>
          </p:nvPr>
        </p:nvSpPr>
        <p:spPr>
          <a:xfrm>
            <a:off x="1524000" y="654278"/>
            <a:ext cx="10513034" cy="1315943"/>
          </a:xfrm>
        </p:spPr>
        <p:txBody>
          <a:bodyPr vert="horz" lIns="0" tIns="0" rIns="0" bIns="0" rtlCol="0" anchor="ctr">
            <a:noAutofit/>
          </a:bodyPr>
          <a:lstStyle/>
          <a:p>
            <a:pPr algn="ctr"/>
            <a:r>
              <a:rPr lang="en-US" i="1" u="sng" spc="750" dirty="0">
                <a:solidFill>
                  <a:schemeClr val="accent6">
                    <a:lumMod val="50000"/>
                  </a:schemeClr>
                </a:solidFill>
                <a:latin typeface="Times New Roman" panose="02020603050405020304" pitchFamily="18" charset="0"/>
                <a:cs typeface="Times New Roman" panose="02020603050405020304" pitchFamily="18" charset="0"/>
              </a:rPr>
              <a:t>Implementation of random forest in red wine</a:t>
            </a:r>
          </a:p>
        </p:txBody>
      </p:sp>
      <p:pic>
        <p:nvPicPr>
          <p:cNvPr id="5" name="Picture 4" descr="Graphical user interface, text&#10;&#10;Description automatically generated">
            <a:extLst>
              <a:ext uri="{FF2B5EF4-FFF2-40B4-BE49-F238E27FC236}">
                <a16:creationId xmlns:a16="http://schemas.microsoft.com/office/drawing/2014/main" id="{CE4DC312-86FD-3542-827C-DD68380D05F6}"/>
              </a:ext>
            </a:extLst>
          </p:cNvPr>
          <p:cNvPicPr>
            <a:picLocks noChangeAspect="1"/>
          </p:cNvPicPr>
          <p:nvPr/>
        </p:nvPicPr>
        <p:blipFill>
          <a:blip r:embed="rId2"/>
          <a:stretch>
            <a:fillRect/>
          </a:stretch>
        </p:blipFill>
        <p:spPr>
          <a:xfrm>
            <a:off x="1638300" y="2623736"/>
            <a:ext cx="9029700" cy="3251200"/>
          </a:xfrm>
          <a:prstGeom prst="rect">
            <a:avLst/>
          </a:prstGeom>
        </p:spPr>
      </p:pic>
    </p:spTree>
    <p:extLst>
      <p:ext uri="{BB962C8B-B14F-4D97-AF65-F5344CB8AC3E}">
        <p14:creationId xmlns:p14="http://schemas.microsoft.com/office/powerpoint/2010/main" val="1103476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FD9D6-FB3D-6A41-8E85-FEA76D8C3B86}"/>
              </a:ext>
            </a:extLst>
          </p:cNvPr>
          <p:cNvSpPr>
            <a:spLocks noGrp="1"/>
          </p:cNvSpPr>
          <p:nvPr>
            <p:ph type="title"/>
          </p:nvPr>
        </p:nvSpPr>
        <p:spPr>
          <a:xfrm>
            <a:off x="1524000" y="406401"/>
            <a:ext cx="9936480" cy="1076960"/>
          </a:xfrm>
        </p:spPr>
        <p:txBody>
          <a:bodyPr vert="horz" lIns="0" tIns="0" rIns="0" bIns="0" rtlCol="0" anchor="ctr">
            <a:noAutofit/>
          </a:bodyPr>
          <a:lstStyle/>
          <a:p>
            <a:pPr algn="ctr"/>
            <a:r>
              <a:rPr lang="en-US" i="1" u="sng" spc="750" dirty="0">
                <a:solidFill>
                  <a:schemeClr val="accent6">
                    <a:lumMod val="50000"/>
                  </a:schemeClr>
                </a:solidFill>
                <a:latin typeface="Times New Roman" panose="02020603050405020304" pitchFamily="18" charset="0"/>
                <a:cs typeface="Times New Roman" panose="02020603050405020304" pitchFamily="18" charset="0"/>
              </a:rPr>
              <a:t>Implementation of random forest in white wine</a:t>
            </a:r>
          </a:p>
        </p:txBody>
      </p:sp>
      <p:pic>
        <p:nvPicPr>
          <p:cNvPr id="5" name="Picture 4" descr="Graphical user interface, text, application&#10;&#10;Description automatically generated">
            <a:extLst>
              <a:ext uri="{FF2B5EF4-FFF2-40B4-BE49-F238E27FC236}">
                <a16:creationId xmlns:a16="http://schemas.microsoft.com/office/drawing/2014/main" id="{2FFE07D6-DF63-1E41-A8F6-526F79E27288}"/>
              </a:ext>
            </a:extLst>
          </p:cNvPr>
          <p:cNvPicPr>
            <a:picLocks noChangeAspect="1"/>
          </p:cNvPicPr>
          <p:nvPr/>
        </p:nvPicPr>
        <p:blipFill>
          <a:blip r:embed="rId2"/>
          <a:stretch>
            <a:fillRect/>
          </a:stretch>
        </p:blipFill>
        <p:spPr>
          <a:xfrm>
            <a:off x="1808480" y="1979585"/>
            <a:ext cx="9337850" cy="3542537"/>
          </a:xfrm>
          <a:prstGeom prst="rect">
            <a:avLst/>
          </a:prstGeom>
        </p:spPr>
      </p:pic>
    </p:spTree>
    <p:extLst>
      <p:ext uri="{BB962C8B-B14F-4D97-AF65-F5344CB8AC3E}">
        <p14:creationId xmlns:p14="http://schemas.microsoft.com/office/powerpoint/2010/main" val="386003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709AF-653A-8F47-B273-4A572CF5A1E6}"/>
              </a:ext>
            </a:extLst>
          </p:cNvPr>
          <p:cNvSpPr>
            <a:spLocks noGrp="1"/>
          </p:cNvSpPr>
          <p:nvPr>
            <p:ph type="title"/>
          </p:nvPr>
        </p:nvSpPr>
        <p:spPr>
          <a:xfrm>
            <a:off x="412374" y="374218"/>
            <a:ext cx="10255626" cy="1237412"/>
          </a:xfrm>
        </p:spPr>
        <p:txBody>
          <a:bodyPr vert="horz" lIns="0" tIns="0" rIns="0" bIns="0" rtlCol="0" anchor="ctr">
            <a:normAutofit/>
          </a:bodyPr>
          <a:lstStyle/>
          <a:p>
            <a:pPr algn="ctr"/>
            <a:r>
              <a:rPr lang="en-IN" sz="4400" i="1" u="sng" spc="-1" dirty="0">
                <a:solidFill>
                  <a:schemeClr val="accent6">
                    <a:lumMod val="50000"/>
                  </a:schemeClr>
                </a:solidFill>
                <a:latin typeface="Times New Roman" panose="02020603050405020304" pitchFamily="18" charset="0"/>
                <a:cs typeface="Times New Roman" panose="02020603050405020304" pitchFamily="18" charset="0"/>
              </a:rPr>
              <a:t>What Dataset Did We Choose?</a:t>
            </a:r>
            <a:endParaRPr lang="en-US" sz="4400" i="1" u="sng" spc="75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146F2A-369B-0A4E-9712-7BDF4D6192C1}"/>
              </a:ext>
            </a:extLst>
          </p:cNvPr>
          <p:cNvSpPr txBox="1"/>
          <p:nvPr/>
        </p:nvSpPr>
        <p:spPr>
          <a:xfrm>
            <a:off x="537833" y="2091690"/>
            <a:ext cx="10434967" cy="3211135"/>
          </a:xfrm>
          <a:prstGeom prst="rect">
            <a:avLst/>
          </a:prstGeom>
          <a:noFill/>
        </p:spPr>
        <p:txBody>
          <a:bodyPr wrap="square" rtlCol="0">
            <a:spAutoFit/>
          </a:bodyPr>
          <a:lstStyle/>
          <a:p>
            <a:pPr marL="432000" indent="-324000">
              <a:lnSpc>
                <a:spcPct val="100000"/>
              </a:lnSpc>
              <a:spcBef>
                <a:spcPts val="1414"/>
              </a:spcBef>
              <a:buClr>
                <a:srgbClr val="000000"/>
              </a:buClr>
              <a:buSzPct val="45000"/>
              <a:buFont typeface="Wingdings" charset="2"/>
              <a:buChar char=""/>
            </a:pPr>
            <a:r>
              <a:rPr lang="en-IN" sz="2400" i="1" spc="-1" dirty="0">
                <a:solidFill>
                  <a:schemeClr val="bg1"/>
                </a:solidFill>
                <a:latin typeface="Times New Roman" panose="02020603050405020304" pitchFamily="18" charset="0"/>
                <a:cs typeface="Times New Roman" panose="02020603050405020304" pitchFamily="18" charset="0"/>
              </a:rPr>
              <a:t>For our data set we decided to go with the red and white wine datasets from the UCI website</a:t>
            </a:r>
            <a:r>
              <a:rPr lang="en-IN" i="1" spc="-1" dirty="0">
                <a:solidFill>
                  <a:schemeClr val="bg1"/>
                </a:solidFill>
                <a:latin typeface="Times New Roman" panose="02020603050405020304" pitchFamily="18" charset="0"/>
                <a:cs typeface="Times New Roman" panose="02020603050405020304" pitchFamily="18" charset="0"/>
              </a:rPr>
              <a:t>.</a:t>
            </a:r>
          </a:p>
          <a:p>
            <a:pPr marL="432000" indent="-324000">
              <a:lnSpc>
                <a:spcPct val="100000"/>
              </a:lnSpc>
              <a:spcBef>
                <a:spcPts val="1414"/>
              </a:spcBef>
              <a:buClr>
                <a:srgbClr val="000000"/>
              </a:buClr>
              <a:buSzPct val="45000"/>
              <a:buFont typeface="Wingdings" charset="2"/>
              <a:buChar char=""/>
            </a:pPr>
            <a:r>
              <a:rPr lang="en-IN" sz="2400" i="1" spc="-1" dirty="0">
                <a:solidFill>
                  <a:schemeClr val="bg1"/>
                </a:solidFill>
                <a:latin typeface="Times New Roman" panose="02020603050405020304" pitchFamily="18" charset="0"/>
                <a:cs typeface="Times New Roman" panose="02020603050405020304" pitchFamily="18" charset="0"/>
              </a:rPr>
              <a:t>The reason we picked this dataset was because of the fairly limited number of attributes that allowed us to focus more on the models.</a:t>
            </a:r>
          </a:p>
          <a:p>
            <a:pPr marL="432000" indent="-324000">
              <a:lnSpc>
                <a:spcPct val="100000"/>
              </a:lnSpc>
              <a:spcBef>
                <a:spcPts val="1414"/>
              </a:spcBef>
              <a:buClr>
                <a:srgbClr val="000000"/>
              </a:buClr>
              <a:buSzPct val="45000"/>
              <a:buFont typeface="Wingdings" charset="2"/>
              <a:buChar char=""/>
            </a:pPr>
            <a:r>
              <a:rPr lang="en-IN" sz="2400" i="1" spc="-1" dirty="0">
                <a:solidFill>
                  <a:schemeClr val="bg1"/>
                </a:solidFill>
                <a:latin typeface="Times New Roman" panose="02020603050405020304" pitchFamily="18" charset="0"/>
                <a:cs typeface="Times New Roman" panose="02020603050405020304" pitchFamily="18" charset="0"/>
              </a:rPr>
              <a:t>We have choose this dataset because it is publicly used for research.</a:t>
            </a:r>
          </a:p>
          <a:p>
            <a:pPr marL="108000">
              <a:lnSpc>
                <a:spcPct val="100000"/>
              </a:lnSpc>
              <a:spcBef>
                <a:spcPts val="1414"/>
              </a:spcBef>
              <a:buClr>
                <a:srgbClr val="000000"/>
              </a:buClr>
              <a:buSzPct val="45000"/>
            </a:pPr>
            <a:endParaRPr lang="en-IN" spc="-1" dirty="0">
              <a:latin typeface="Times New Roman"/>
            </a:endParaRPr>
          </a:p>
          <a:p>
            <a:pPr marL="432000" indent="-324000">
              <a:lnSpc>
                <a:spcPct val="100000"/>
              </a:lnSpc>
              <a:spcBef>
                <a:spcPts val="1414"/>
              </a:spcBef>
              <a:buClr>
                <a:srgbClr val="000000"/>
              </a:buClr>
              <a:buSzPct val="45000"/>
              <a:buFont typeface="Wingdings" charset="2"/>
              <a:buChar char=""/>
            </a:pPr>
            <a:endParaRPr lang="en-IN" spc="-1" dirty="0">
              <a:latin typeface="Arial"/>
            </a:endParaRPr>
          </a:p>
        </p:txBody>
      </p:sp>
    </p:spTree>
    <p:extLst>
      <p:ext uri="{BB962C8B-B14F-4D97-AF65-F5344CB8AC3E}">
        <p14:creationId xmlns:p14="http://schemas.microsoft.com/office/powerpoint/2010/main" val="1721396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E8E3E-91C9-2F49-AE18-A83645D40FAA}"/>
              </a:ext>
            </a:extLst>
          </p:cNvPr>
          <p:cNvSpPr>
            <a:spLocks noGrp="1"/>
          </p:cNvSpPr>
          <p:nvPr>
            <p:ph type="title"/>
          </p:nvPr>
        </p:nvSpPr>
        <p:spPr>
          <a:xfrm>
            <a:off x="1524000" y="178615"/>
            <a:ext cx="9144000" cy="1112975"/>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Table for red wine</a:t>
            </a:r>
          </a:p>
        </p:txBody>
      </p:sp>
      <p:pic>
        <p:nvPicPr>
          <p:cNvPr id="5" name="Picture 4" descr="Chart, scatter chart&#10;&#10;Description automatically generated">
            <a:extLst>
              <a:ext uri="{FF2B5EF4-FFF2-40B4-BE49-F238E27FC236}">
                <a16:creationId xmlns:a16="http://schemas.microsoft.com/office/drawing/2014/main" id="{C3FCF3EC-9F91-D548-A9D6-FCE8EC20DF68}"/>
              </a:ext>
            </a:extLst>
          </p:cNvPr>
          <p:cNvPicPr>
            <a:picLocks noChangeAspect="1"/>
          </p:cNvPicPr>
          <p:nvPr/>
        </p:nvPicPr>
        <p:blipFill>
          <a:blip r:embed="rId2"/>
          <a:stretch>
            <a:fillRect/>
          </a:stretch>
        </p:blipFill>
        <p:spPr>
          <a:xfrm>
            <a:off x="2854859" y="1742279"/>
            <a:ext cx="6327316" cy="5115721"/>
          </a:xfrm>
          <a:prstGeom prst="rect">
            <a:avLst/>
          </a:prstGeom>
        </p:spPr>
      </p:pic>
    </p:spTree>
    <p:extLst>
      <p:ext uri="{BB962C8B-B14F-4D97-AF65-F5344CB8AC3E}">
        <p14:creationId xmlns:p14="http://schemas.microsoft.com/office/powerpoint/2010/main" val="275399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13EFD-12DE-5E47-B42A-9E66967FBA1A}"/>
              </a:ext>
            </a:extLst>
          </p:cNvPr>
          <p:cNvSpPr>
            <a:spLocks noGrp="1"/>
          </p:cNvSpPr>
          <p:nvPr>
            <p:ph type="title"/>
          </p:nvPr>
        </p:nvSpPr>
        <p:spPr>
          <a:xfrm>
            <a:off x="1523999" y="258625"/>
            <a:ext cx="9144000" cy="1353005"/>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Table foe white wine</a:t>
            </a:r>
          </a:p>
        </p:txBody>
      </p:sp>
      <p:pic>
        <p:nvPicPr>
          <p:cNvPr id="5" name="Picture 4">
            <a:extLst>
              <a:ext uri="{FF2B5EF4-FFF2-40B4-BE49-F238E27FC236}">
                <a16:creationId xmlns:a16="http://schemas.microsoft.com/office/drawing/2014/main" id="{D8A9746E-EAE7-D04A-B47C-0CC531D6D846}"/>
              </a:ext>
            </a:extLst>
          </p:cNvPr>
          <p:cNvPicPr>
            <a:picLocks noChangeAspect="1"/>
          </p:cNvPicPr>
          <p:nvPr/>
        </p:nvPicPr>
        <p:blipFill>
          <a:blip r:embed="rId2"/>
          <a:stretch>
            <a:fillRect/>
          </a:stretch>
        </p:blipFill>
        <p:spPr>
          <a:xfrm>
            <a:off x="2769688" y="1675729"/>
            <a:ext cx="6652622" cy="4923646"/>
          </a:xfrm>
          <a:prstGeom prst="rect">
            <a:avLst/>
          </a:prstGeom>
        </p:spPr>
      </p:pic>
    </p:spTree>
    <p:extLst>
      <p:ext uri="{BB962C8B-B14F-4D97-AF65-F5344CB8AC3E}">
        <p14:creationId xmlns:p14="http://schemas.microsoft.com/office/powerpoint/2010/main" val="3780204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10E57-49C0-F042-9E19-A2C8D350DE2C}"/>
              </a:ext>
            </a:extLst>
          </p:cNvPr>
          <p:cNvSpPr>
            <a:spLocks noGrp="1"/>
          </p:cNvSpPr>
          <p:nvPr>
            <p:ph type="title"/>
          </p:nvPr>
        </p:nvSpPr>
        <p:spPr>
          <a:xfrm>
            <a:off x="1524000" y="203201"/>
            <a:ext cx="10078720" cy="1584959"/>
          </a:xfrm>
        </p:spPr>
        <p:txBody>
          <a:bodyPr vert="horz" lIns="0" tIns="0" rIns="0" bIns="0" rtlCol="0" anchor="ctr">
            <a:normAutofit/>
          </a:bodyPr>
          <a:lstStyle/>
          <a:p>
            <a:pPr algn="ctr"/>
            <a:r>
              <a:rPr lang="en-US" i="1" u="sng" spc="750" dirty="0">
                <a:solidFill>
                  <a:schemeClr val="accent6">
                    <a:lumMod val="50000"/>
                  </a:schemeClr>
                </a:solidFill>
                <a:latin typeface="Times New Roman" panose="02020603050405020304" pitchFamily="18" charset="0"/>
                <a:cs typeface="Times New Roman" panose="02020603050405020304" pitchFamily="18" charset="0"/>
              </a:rPr>
              <a:t>RMSE GRAPH for red wine</a:t>
            </a:r>
          </a:p>
        </p:txBody>
      </p:sp>
      <p:pic>
        <p:nvPicPr>
          <p:cNvPr id="5" name="Picture 4" descr="Chart, waterfall chart&#10;&#10;Description automatically generated">
            <a:extLst>
              <a:ext uri="{FF2B5EF4-FFF2-40B4-BE49-F238E27FC236}">
                <a16:creationId xmlns:a16="http://schemas.microsoft.com/office/drawing/2014/main" id="{EE43CE98-AEEC-7344-8B49-50C64C6C0F05}"/>
              </a:ext>
            </a:extLst>
          </p:cNvPr>
          <p:cNvPicPr>
            <a:picLocks noChangeAspect="1"/>
          </p:cNvPicPr>
          <p:nvPr/>
        </p:nvPicPr>
        <p:blipFill>
          <a:blip r:embed="rId2"/>
          <a:stretch>
            <a:fillRect/>
          </a:stretch>
        </p:blipFill>
        <p:spPr>
          <a:xfrm>
            <a:off x="2486661" y="1675488"/>
            <a:ext cx="8153398" cy="4837983"/>
          </a:xfrm>
          <a:prstGeom prst="rect">
            <a:avLst/>
          </a:prstGeom>
        </p:spPr>
      </p:pic>
    </p:spTree>
    <p:extLst>
      <p:ext uri="{BB962C8B-B14F-4D97-AF65-F5344CB8AC3E}">
        <p14:creationId xmlns:p14="http://schemas.microsoft.com/office/powerpoint/2010/main" val="347933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D956E-2A97-4544-937A-918E37888FCA}"/>
              </a:ext>
            </a:extLst>
          </p:cNvPr>
          <p:cNvSpPr>
            <a:spLocks noGrp="1"/>
          </p:cNvSpPr>
          <p:nvPr>
            <p:ph type="title"/>
          </p:nvPr>
        </p:nvSpPr>
        <p:spPr>
          <a:xfrm>
            <a:off x="1259840" y="487681"/>
            <a:ext cx="9144000" cy="1158239"/>
          </a:xfrm>
        </p:spPr>
        <p:txBody>
          <a:bodyPr vert="horz" lIns="0" tIns="0" rIns="0" bIns="0" rtlCol="0" anchor="ctr">
            <a:normAutofit/>
          </a:bodyPr>
          <a:lstStyle/>
          <a:p>
            <a:pPr algn="ctr"/>
            <a:r>
              <a:rPr lang="en-US" i="1" u="sng" spc="750" dirty="0">
                <a:solidFill>
                  <a:schemeClr val="accent6">
                    <a:lumMod val="50000"/>
                  </a:schemeClr>
                </a:solidFill>
                <a:latin typeface="Times New Roman" panose="02020603050405020304" pitchFamily="18" charset="0"/>
                <a:cs typeface="Times New Roman" panose="02020603050405020304" pitchFamily="18" charset="0"/>
              </a:rPr>
              <a:t>RMSE graph of white wine</a:t>
            </a:r>
          </a:p>
        </p:txBody>
      </p:sp>
      <p:pic>
        <p:nvPicPr>
          <p:cNvPr id="5" name="Picture 4" descr="Chart&#10;&#10;Description automatically generated">
            <a:extLst>
              <a:ext uri="{FF2B5EF4-FFF2-40B4-BE49-F238E27FC236}">
                <a16:creationId xmlns:a16="http://schemas.microsoft.com/office/drawing/2014/main" id="{D9FAAEB2-E9F9-8841-B618-601D75C79606}"/>
              </a:ext>
            </a:extLst>
          </p:cNvPr>
          <p:cNvPicPr>
            <a:picLocks noChangeAspect="1"/>
          </p:cNvPicPr>
          <p:nvPr/>
        </p:nvPicPr>
        <p:blipFill>
          <a:blip r:embed="rId2"/>
          <a:stretch>
            <a:fillRect/>
          </a:stretch>
        </p:blipFill>
        <p:spPr>
          <a:xfrm>
            <a:off x="1519407" y="1645920"/>
            <a:ext cx="8615192" cy="5053330"/>
          </a:xfrm>
          <a:prstGeom prst="rect">
            <a:avLst/>
          </a:prstGeom>
        </p:spPr>
      </p:pic>
    </p:spTree>
    <p:extLst>
      <p:ext uri="{BB962C8B-B14F-4D97-AF65-F5344CB8AC3E}">
        <p14:creationId xmlns:p14="http://schemas.microsoft.com/office/powerpoint/2010/main" val="1311230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DE07-24BE-814A-BCB3-16A63E51F767}"/>
              </a:ext>
            </a:extLst>
          </p:cNvPr>
          <p:cNvSpPr>
            <a:spLocks noGrp="1"/>
          </p:cNvSpPr>
          <p:nvPr>
            <p:ph type="ctrTitle"/>
          </p:nvPr>
        </p:nvSpPr>
        <p:spPr>
          <a:xfrm>
            <a:off x="1524000" y="-2011680"/>
            <a:ext cx="10513034" cy="5289452"/>
          </a:xfrm>
        </p:spPr>
        <p:txBody>
          <a:bodyPr vert="horz" lIns="0" tIns="0" rIns="0" bIns="0" rtlCol="0" anchor="ctr">
            <a:normAutofit/>
          </a:bodyPr>
          <a:lstStyle/>
          <a:p>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Conclusion</a:t>
            </a:r>
          </a:p>
        </p:txBody>
      </p:sp>
      <p:sp>
        <p:nvSpPr>
          <p:cNvPr id="4" name="Subtitle 3">
            <a:extLst>
              <a:ext uri="{FF2B5EF4-FFF2-40B4-BE49-F238E27FC236}">
                <a16:creationId xmlns:a16="http://schemas.microsoft.com/office/drawing/2014/main" id="{D4EA6CC3-5932-EC47-B89C-9C9DB2889B6C}"/>
              </a:ext>
            </a:extLst>
          </p:cNvPr>
          <p:cNvSpPr>
            <a:spLocks noGrp="1"/>
          </p:cNvSpPr>
          <p:nvPr>
            <p:ph type="subTitle" idx="1"/>
          </p:nvPr>
        </p:nvSpPr>
        <p:spPr>
          <a:xfrm>
            <a:off x="890703" y="1744394"/>
            <a:ext cx="10888923" cy="4381815"/>
          </a:xfrm>
        </p:spPr>
        <p:txBody>
          <a:bodyPr anchor="ctr">
            <a:normAutofit/>
          </a:bodyPr>
          <a:lstStyle/>
          <a:p>
            <a:r>
              <a:rPr lang="en-US" sz="1400" dirty="0">
                <a:solidFill>
                  <a:schemeClr val="bg1"/>
                </a:solidFill>
              </a:rPr>
              <a:t>We Have implemented three algorithm which are linear </a:t>
            </a:r>
            <a:r>
              <a:rPr lang="en-US" sz="1400" dirty="0" err="1">
                <a:solidFill>
                  <a:schemeClr val="bg1"/>
                </a:solidFill>
              </a:rPr>
              <a:t>regeression</a:t>
            </a:r>
            <a:r>
              <a:rPr lang="en-US" sz="1400" dirty="0">
                <a:solidFill>
                  <a:schemeClr val="bg1"/>
                </a:solidFill>
              </a:rPr>
              <a:t>, decision tree, and random </a:t>
            </a:r>
            <a:r>
              <a:rPr lang="en-US" sz="1400" dirty="0" err="1">
                <a:solidFill>
                  <a:schemeClr val="bg1"/>
                </a:solidFill>
              </a:rPr>
              <a:t>forest.in</a:t>
            </a:r>
            <a:r>
              <a:rPr lang="en-US" sz="1400" dirty="0">
                <a:solidFill>
                  <a:schemeClr val="bg1"/>
                </a:solidFill>
              </a:rPr>
              <a:t> which prediction result shows that the least RMSE value which was linear </a:t>
            </a:r>
            <a:r>
              <a:rPr lang="en-US" sz="1400">
                <a:solidFill>
                  <a:schemeClr val="bg1"/>
                </a:solidFill>
              </a:rPr>
              <a:t>regression which gives </a:t>
            </a:r>
            <a:r>
              <a:rPr lang="en-US" sz="1400" dirty="0">
                <a:solidFill>
                  <a:schemeClr val="bg1"/>
                </a:solidFill>
              </a:rPr>
              <a:t>the best prediction result among all three algorithm.</a:t>
            </a:r>
          </a:p>
        </p:txBody>
      </p:sp>
    </p:spTree>
    <p:extLst>
      <p:ext uri="{BB962C8B-B14F-4D97-AF65-F5344CB8AC3E}">
        <p14:creationId xmlns:p14="http://schemas.microsoft.com/office/powerpoint/2010/main" val="413557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DE07-24BE-814A-BCB3-16A63E51F767}"/>
              </a:ext>
            </a:extLst>
          </p:cNvPr>
          <p:cNvSpPr>
            <a:spLocks noGrp="1"/>
          </p:cNvSpPr>
          <p:nvPr>
            <p:ph type="ctrTitle"/>
          </p:nvPr>
        </p:nvSpPr>
        <p:spPr>
          <a:xfrm>
            <a:off x="1524000" y="-2011680"/>
            <a:ext cx="10513034" cy="4716780"/>
          </a:xfrm>
        </p:spPr>
        <p:txBody>
          <a:bodyPr vert="horz" lIns="0" tIns="0" rIns="0" bIns="0" rtlCol="0" anchor="ctr">
            <a:normAutofit/>
          </a:bodyPr>
          <a:lstStyle/>
          <a:p>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references</a:t>
            </a:r>
          </a:p>
        </p:txBody>
      </p:sp>
      <p:sp>
        <p:nvSpPr>
          <p:cNvPr id="4" name="Subtitle 3">
            <a:extLst>
              <a:ext uri="{FF2B5EF4-FFF2-40B4-BE49-F238E27FC236}">
                <a16:creationId xmlns:a16="http://schemas.microsoft.com/office/drawing/2014/main" id="{D4EA6CC3-5932-EC47-B89C-9C9DB2889B6C}"/>
              </a:ext>
            </a:extLst>
          </p:cNvPr>
          <p:cNvSpPr>
            <a:spLocks noGrp="1"/>
          </p:cNvSpPr>
          <p:nvPr>
            <p:ph type="subTitle" idx="1"/>
          </p:nvPr>
        </p:nvSpPr>
        <p:spPr>
          <a:xfrm>
            <a:off x="-3048000" y="1104900"/>
            <a:ext cx="14827626" cy="6012180"/>
          </a:xfrm>
        </p:spPr>
        <p:txBody>
          <a:bodyPr anchor="ctr">
            <a:normAutofit/>
          </a:bodyPr>
          <a:lstStyle/>
          <a:p>
            <a:pPr lvl="8"/>
            <a:r>
              <a:rPr lang="en-US" sz="1800" dirty="0">
                <a:solidFill>
                  <a:schemeClr val="bg1"/>
                </a:solidFill>
              </a:rPr>
              <a:t>1.Red wine quality </a:t>
            </a:r>
            <a:r>
              <a:rPr lang="en-US" sz="1800" dirty="0" err="1">
                <a:solidFill>
                  <a:schemeClr val="bg1"/>
                </a:solidFill>
              </a:rPr>
              <a:t>predicition.datascience</a:t>
            </a:r>
            <a:endParaRPr lang="en-US" sz="1800" dirty="0">
              <a:solidFill>
                <a:schemeClr val="bg1"/>
              </a:solidFill>
            </a:endParaRPr>
          </a:p>
          <a:p>
            <a:pPr lvl="8"/>
            <a:r>
              <a:rPr lang="en-US" sz="1800" dirty="0">
                <a:solidFill>
                  <a:schemeClr val="bg1"/>
                </a:solidFill>
                <a:hlinkClick r:id="rId2"/>
              </a:rPr>
              <a:t>https://towardsdatascience.com/red-wine-quality-prediction-using-regression-modeling-and-machine-learning-7a3e2c3e1f46</a:t>
            </a:r>
            <a:endParaRPr lang="en-US" sz="1800" dirty="0">
              <a:solidFill>
                <a:schemeClr val="bg1"/>
              </a:solidFill>
            </a:endParaRPr>
          </a:p>
          <a:p>
            <a:pPr lvl="8"/>
            <a:r>
              <a:rPr lang="en-US" sz="1800" dirty="0">
                <a:solidFill>
                  <a:schemeClr val="bg1"/>
                </a:solidFill>
              </a:rPr>
              <a:t>2. </a:t>
            </a:r>
            <a:r>
              <a:rPr lang="en-US" sz="1800" dirty="0" err="1">
                <a:solidFill>
                  <a:schemeClr val="bg1"/>
                </a:solidFill>
              </a:rPr>
              <a:t>Ibm</a:t>
            </a:r>
            <a:r>
              <a:rPr lang="en-US" sz="1800" dirty="0">
                <a:solidFill>
                  <a:schemeClr val="bg1"/>
                </a:solidFill>
              </a:rPr>
              <a:t>. Linear regression .info</a:t>
            </a:r>
          </a:p>
          <a:p>
            <a:pPr lvl="8"/>
            <a:r>
              <a:rPr lang="en-US" sz="1800" dirty="0">
                <a:solidFill>
                  <a:schemeClr val="bg1"/>
                </a:solidFill>
                <a:hlinkClick r:id="rId3"/>
              </a:rPr>
              <a:t>https://www.google.co.in/url?sa=t&amp;rct=j&amp;q=&amp;esrc=s&amp;source=web&amp;cd=&amp;cad=rja&amp;uact=8&amp;ved=2ahUKEwiWkqWUsJz0AhWPzzgGHT4KBdMQFnoECAIQAQ&amp;url=https%3A%2F%2Fwww.ibm.com%2Ftopics%2Flinear-regression&amp;usg=AOvVaw167AB_1YBg-wQxmnzVztwC</a:t>
            </a:r>
            <a:endParaRPr lang="en-US" sz="1800" dirty="0">
              <a:solidFill>
                <a:schemeClr val="bg1"/>
              </a:solidFill>
            </a:endParaRPr>
          </a:p>
          <a:p>
            <a:pPr lvl="8"/>
            <a:r>
              <a:rPr lang="en-US" sz="1800" dirty="0">
                <a:solidFill>
                  <a:schemeClr val="bg1"/>
                </a:solidFill>
              </a:rPr>
              <a:t>3.Linear </a:t>
            </a:r>
            <a:r>
              <a:rPr lang="en-US" sz="1800" dirty="0" err="1">
                <a:solidFill>
                  <a:schemeClr val="bg1"/>
                </a:solidFill>
              </a:rPr>
              <a:t>regression.Wikipedia.info</a:t>
            </a:r>
            <a:endParaRPr lang="en-US" sz="1800" dirty="0">
              <a:solidFill>
                <a:schemeClr val="bg1"/>
              </a:solidFill>
            </a:endParaRPr>
          </a:p>
          <a:p>
            <a:pPr lvl="8"/>
            <a:r>
              <a:rPr lang="en-US" sz="1800" dirty="0">
                <a:solidFill>
                  <a:schemeClr val="bg1"/>
                </a:solidFill>
                <a:hlinkClick r:id="rId4"/>
              </a:rPr>
              <a:t>https://www.google.co.in/url?sa=t&amp;rct=j&amp;q=&amp;esrc=s&amp;source=web&amp;cd=&amp;cad=rja&amp;uact=8&amp;ved=2ahUKEwjw7fCarpz0AhWSX3wKHQdABPgQFnoECCAQAQ&amp;url=https%3A%2F%2Fen.wikipedia.org%2Fwiki%2FSimple_linear_regression&amp;usg=AOvVaw0KEB28NbXL_KbWkDXfD6t6</a:t>
            </a:r>
            <a:endParaRPr lang="en-US" sz="1800" dirty="0">
              <a:solidFill>
                <a:schemeClr val="bg1"/>
              </a:solidFill>
            </a:endParaRPr>
          </a:p>
          <a:p>
            <a:pPr lvl="8"/>
            <a:r>
              <a:rPr lang="en-US" sz="1800" dirty="0">
                <a:solidFill>
                  <a:schemeClr val="bg1"/>
                </a:solidFill>
              </a:rPr>
              <a:t>4.Random </a:t>
            </a:r>
            <a:r>
              <a:rPr lang="en-US" sz="1800" dirty="0" err="1">
                <a:solidFill>
                  <a:schemeClr val="bg1"/>
                </a:solidFill>
              </a:rPr>
              <a:t>forest.wikipeda.info</a:t>
            </a:r>
            <a:endParaRPr lang="en-US" sz="1800" dirty="0">
              <a:solidFill>
                <a:schemeClr val="bg1"/>
              </a:solidFill>
            </a:endParaRPr>
          </a:p>
          <a:p>
            <a:pPr lvl="8"/>
            <a:r>
              <a:rPr lang="en-US" sz="1800" dirty="0">
                <a:solidFill>
                  <a:schemeClr val="bg1"/>
                </a:solidFill>
                <a:hlinkClick r:id="rId5"/>
              </a:rPr>
              <a:t>https://www.google.co.in/url?sa=t&amp;rct=j&amp;q=&amp;esrc=s&amp;source=web&amp;cd=&amp;cad=rja&amp;uact=8&amp;ved=2ahUKEwjQwZa_rpz0AhVs73MBHaQTBZEQFnoECAQQAQ&amp;url=https%3A%2F%2Fen.wikipedia.org%2Fwiki%2FRandom_forest&amp;usg=AOvVaw0H4kXRhWcf28po9b-MQHFV</a:t>
            </a:r>
            <a:endParaRPr lang="en-US" sz="1800" dirty="0">
              <a:solidFill>
                <a:schemeClr val="bg1"/>
              </a:solidFill>
            </a:endParaRPr>
          </a:p>
          <a:p>
            <a:pPr lvl="8"/>
            <a:r>
              <a:rPr lang="en-US" sz="1800" dirty="0">
                <a:solidFill>
                  <a:schemeClr val="bg1"/>
                </a:solidFill>
              </a:rPr>
              <a:t>5.Decision tree .</a:t>
            </a:r>
            <a:r>
              <a:rPr lang="en-US" sz="1800" dirty="0" err="1">
                <a:solidFill>
                  <a:schemeClr val="bg1"/>
                </a:solidFill>
              </a:rPr>
              <a:t>Wikipedia.info</a:t>
            </a:r>
            <a:endParaRPr lang="en-US" sz="1800" dirty="0">
              <a:solidFill>
                <a:schemeClr val="bg1"/>
              </a:solidFill>
            </a:endParaRPr>
          </a:p>
          <a:p>
            <a:pPr lvl="8"/>
            <a:r>
              <a:rPr lang="en-US" sz="1800" dirty="0">
                <a:solidFill>
                  <a:schemeClr val="bg1"/>
                </a:solidFill>
                <a:hlinkClick r:id="rId6"/>
              </a:rPr>
              <a:t>https://www.google.co.in/url?sa=t&amp;rct=j&amp;q=&amp;esrc=s&amp;source=web&amp;cd=&amp;cad=rja&amp;uact=8&amp;ved=2ahUKEwjsgu_Yrpz0AhVY83MBHdi0A90QFnoECCEQAQ&amp;url=https%3A%2F%2Fen.wikipedia.org%2Fwiki%2FDecision_tree_learning&amp;usg=AOvVaw0jcMwyitzNg39AFNH0r5SA</a:t>
            </a:r>
            <a:endParaRPr lang="en-US" sz="1800" dirty="0">
              <a:solidFill>
                <a:schemeClr val="bg1"/>
              </a:solidFill>
            </a:endParaRPr>
          </a:p>
          <a:p>
            <a:pPr lvl="8"/>
            <a:endParaRPr lang="en-US" sz="2400" dirty="0">
              <a:solidFill>
                <a:schemeClr val="bg1"/>
              </a:solidFill>
            </a:endParaRPr>
          </a:p>
          <a:p>
            <a:pPr lvl="8"/>
            <a:endParaRPr lang="en-US" sz="2000" dirty="0">
              <a:solidFill>
                <a:schemeClr val="bg1"/>
              </a:solidFill>
            </a:endParaRPr>
          </a:p>
        </p:txBody>
      </p:sp>
    </p:spTree>
    <p:extLst>
      <p:ext uri="{BB962C8B-B14F-4D97-AF65-F5344CB8AC3E}">
        <p14:creationId xmlns:p14="http://schemas.microsoft.com/office/powerpoint/2010/main" val="6962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2CF5C-D317-CD4D-B5E9-998026648E33}"/>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8965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FA20A-F5E7-3A41-84B8-B2B77AB341F6}"/>
              </a:ext>
            </a:extLst>
          </p:cNvPr>
          <p:cNvSpPr>
            <a:spLocks noGrp="1"/>
          </p:cNvSpPr>
          <p:nvPr>
            <p:ph type="title"/>
          </p:nvPr>
        </p:nvSpPr>
        <p:spPr>
          <a:xfrm>
            <a:off x="1489276" y="421539"/>
            <a:ext cx="8708020" cy="1569307"/>
          </a:xfrm>
        </p:spPr>
        <p:txBody>
          <a:bodyPr vert="horz" lIns="0" tIns="0" rIns="0" bIns="0" rtlCol="0" anchor="ctr">
            <a:normAutofit/>
          </a:bodyPr>
          <a:lstStyle/>
          <a:p>
            <a:pPr algn="ctr"/>
            <a:r>
              <a:rPr lang="en-US" sz="4400" spc="750" dirty="0">
                <a:solidFill>
                  <a:schemeClr val="bg1"/>
                </a:solidFill>
              </a:rPr>
              <a:t>Library used</a:t>
            </a:r>
          </a:p>
        </p:txBody>
      </p:sp>
      <p:pic>
        <p:nvPicPr>
          <p:cNvPr id="4" name="Picture 3" descr="Graphical user interface, text, application, email&#10;&#10;Description automatically generated">
            <a:extLst>
              <a:ext uri="{FF2B5EF4-FFF2-40B4-BE49-F238E27FC236}">
                <a16:creationId xmlns:a16="http://schemas.microsoft.com/office/drawing/2014/main" id="{7AFFC95A-9A1E-A84D-B041-4D820B72ACBC}"/>
              </a:ext>
            </a:extLst>
          </p:cNvPr>
          <p:cNvPicPr>
            <a:picLocks noChangeAspect="1"/>
          </p:cNvPicPr>
          <p:nvPr/>
        </p:nvPicPr>
        <p:blipFill>
          <a:blip r:embed="rId2"/>
          <a:stretch>
            <a:fillRect/>
          </a:stretch>
        </p:blipFill>
        <p:spPr>
          <a:xfrm>
            <a:off x="1266190" y="1753320"/>
            <a:ext cx="10255626" cy="4445000"/>
          </a:xfrm>
          <a:prstGeom prst="rect">
            <a:avLst/>
          </a:prstGeom>
        </p:spPr>
      </p:pic>
    </p:spTree>
    <p:extLst>
      <p:ext uri="{BB962C8B-B14F-4D97-AF65-F5344CB8AC3E}">
        <p14:creationId xmlns:p14="http://schemas.microsoft.com/office/powerpoint/2010/main" val="1836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68667-0812-7F49-AAAF-D7CB885A1006}"/>
              </a:ext>
            </a:extLst>
          </p:cNvPr>
          <p:cNvSpPr>
            <a:spLocks noGrp="1"/>
          </p:cNvSpPr>
          <p:nvPr>
            <p:ph type="title"/>
          </p:nvPr>
        </p:nvSpPr>
        <p:spPr>
          <a:xfrm>
            <a:off x="1688452" y="372925"/>
            <a:ext cx="8660130" cy="1158695"/>
          </a:xfrm>
        </p:spPr>
        <p:txBody>
          <a:bodyPr vert="horz" lIns="0" tIns="0" rIns="0" bIns="0" rtlCol="0" anchor="ctr">
            <a:normAutofit fontScale="90000"/>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Red wine regression dataset</a:t>
            </a:r>
          </a:p>
        </p:txBody>
      </p:sp>
      <p:pic>
        <p:nvPicPr>
          <p:cNvPr id="6" name="Picture 5" descr="A picture containing graphical user interface&#10;&#10;Description automatically generated">
            <a:extLst>
              <a:ext uri="{FF2B5EF4-FFF2-40B4-BE49-F238E27FC236}">
                <a16:creationId xmlns:a16="http://schemas.microsoft.com/office/drawing/2014/main" id="{248EB1A0-93D5-CB47-96E5-CFE75162ECA0}"/>
              </a:ext>
            </a:extLst>
          </p:cNvPr>
          <p:cNvPicPr>
            <a:picLocks noChangeAspect="1"/>
          </p:cNvPicPr>
          <p:nvPr/>
        </p:nvPicPr>
        <p:blipFill>
          <a:blip r:embed="rId2"/>
          <a:stretch>
            <a:fillRect/>
          </a:stretch>
        </p:blipFill>
        <p:spPr>
          <a:xfrm>
            <a:off x="890704" y="2603676"/>
            <a:ext cx="10255626" cy="2884971"/>
          </a:xfrm>
          <a:prstGeom prst="rect">
            <a:avLst/>
          </a:prstGeom>
        </p:spPr>
      </p:pic>
    </p:spTree>
    <p:extLst>
      <p:ext uri="{BB962C8B-B14F-4D97-AF65-F5344CB8AC3E}">
        <p14:creationId xmlns:p14="http://schemas.microsoft.com/office/powerpoint/2010/main" val="266562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5D0CD-0EFB-EB42-940F-F692ABEB27D6}"/>
              </a:ext>
            </a:extLst>
          </p:cNvPr>
          <p:cNvSpPr>
            <a:spLocks noGrp="1"/>
          </p:cNvSpPr>
          <p:nvPr>
            <p:ph type="title"/>
          </p:nvPr>
        </p:nvSpPr>
        <p:spPr>
          <a:xfrm>
            <a:off x="1524000" y="257175"/>
            <a:ext cx="9144000" cy="1271588"/>
          </a:xfrm>
        </p:spPr>
        <p:txBody>
          <a:bodyPr vert="horz" lIns="0" tIns="0" rIns="0" bIns="0" rtlCol="0" anchor="ctr">
            <a:normAutofit fontScale="90000"/>
          </a:bodyPr>
          <a:lstStyle/>
          <a:p>
            <a:pPr algn="ctr"/>
            <a:r>
              <a:rPr lang="en-US" sz="4400" i="1" u="sng" spc="750" dirty="0">
                <a:solidFill>
                  <a:schemeClr val="accent6">
                    <a:lumMod val="50000"/>
                  </a:schemeClr>
                </a:solidFill>
                <a:latin typeface="Times New Roman" panose="02020603050405020304" pitchFamily="18" charset="0"/>
                <a:cs typeface="Times New Roman" panose="02020603050405020304" pitchFamily="18" charset="0"/>
              </a:rPr>
              <a:t>White wine regression dataset</a:t>
            </a:r>
          </a:p>
        </p:txBody>
      </p:sp>
      <p:pic>
        <p:nvPicPr>
          <p:cNvPr id="5" name="Picture 4">
            <a:extLst>
              <a:ext uri="{FF2B5EF4-FFF2-40B4-BE49-F238E27FC236}">
                <a16:creationId xmlns:a16="http://schemas.microsoft.com/office/drawing/2014/main" id="{37218E2C-69F2-F54E-A4A6-B2C4D15730F5}"/>
              </a:ext>
            </a:extLst>
          </p:cNvPr>
          <p:cNvPicPr>
            <a:picLocks noChangeAspect="1"/>
          </p:cNvPicPr>
          <p:nvPr/>
        </p:nvPicPr>
        <p:blipFill>
          <a:blip r:embed="rId2"/>
          <a:stretch>
            <a:fillRect/>
          </a:stretch>
        </p:blipFill>
        <p:spPr>
          <a:xfrm>
            <a:off x="890703" y="2578099"/>
            <a:ext cx="9974521" cy="2794797"/>
          </a:xfrm>
          <a:prstGeom prst="rect">
            <a:avLst/>
          </a:prstGeom>
        </p:spPr>
      </p:pic>
    </p:spTree>
    <p:extLst>
      <p:ext uri="{BB962C8B-B14F-4D97-AF65-F5344CB8AC3E}">
        <p14:creationId xmlns:p14="http://schemas.microsoft.com/office/powerpoint/2010/main" val="1975004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3FD36-94A9-BC41-9E49-87D5C4330A75}"/>
              </a:ext>
            </a:extLst>
          </p:cNvPr>
          <p:cNvSpPr>
            <a:spLocks noGrp="1"/>
          </p:cNvSpPr>
          <p:nvPr>
            <p:ph type="title"/>
          </p:nvPr>
        </p:nvSpPr>
        <p:spPr>
          <a:xfrm>
            <a:off x="1524000" y="438401"/>
            <a:ext cx="9144000" cy="1029155"/>
          </a:xfrm>
        </p:spPr>
        <p:txBody>
          <a:bodyPr vert="horz" lIns="0" tIns="0" rIns="0" bIns="0" rtlCol="0" anchor="ctr">
            <a:normAutofit fontScale="90000"/>
          </a:bodyPr>
          <a:lstStyle/>
          <a:p>
            <a:pPr algn="ctr"/>
            <a:r>
              <a:rPr lang="en-IN" sz="4400" i="1" u="sng" spc="-1" dirty="0">
                <a:solidFill>
                  <a:schemeClr val="accent6">
                    <a:lumMod val="50000"/>
                  </a:schemeClr>
                </a:solidFill>
                <a:latin typeface="Times New Roman"/>
              </a:rPr>
              <a:t>Scatter Matrix For Red Wine Dataset</a:t>
            </a:r>
            <a:endParaRPr lang="en-US" sz="4400" i="1" u="sng" spc="750" dirty="0">
              <a:solidFill>
                <a:schemeClr val="accent6">
                  <a:lumMod val="50000"/>
                </a:schemeClr>
              </a:solidFill>
            </a:endParaRPr>
          </a:p>
        </p:txBody>
      </p:sp>
      <p:pic>
        <p:nvPicPr>
          <p:cNvPr id="5" name="Picture 4" descr="Calendar&#10;&#10;Description automatically generated">
            <a:extLst>
              <a:ext uri="{FF2B5EF4-FFF2-40B4-BE49-F238E27FC236}">
                <a16:creationId xmlns:a16="http://schemas.microsoft.com/office/drawing/2014/main" id="{1A685504-194B-B94C-B4F1-184927A348DE}"/>
              </a:ext>
            </a:extLst>
          </p:cNvPr>
          <p:cNvPicPr>
            <a:picLocks noChangeAspect="1"/>
          </p:cNvPicPr>
          <p:nvPr/>
        </p:nvPicPr>
        <p:blipFill>
          <a:blip r:embed="rId2"/>
          <a:stretch>
            <a:fillRect/>
          </a:stretch>
        </p:blipFill>
        <p:spPr>
          <a:xfrm>
            <a:off x="3657125" y="1962344"/>
            <a:ext cx="4877748" cy="4728069"/>
          </a:xfrm>
          <a:prstGeom prst="rect">
            <a:avLst/>
          </a:prstGeom>
        </p:spPr>
      </p:pic>
    </p:spTree>
    <p:extLst>
      <p:ext uri="{BB962C8B-B14F-4D97-AF65-F5344CB8AC3E}">
        <p14:creationId xmlns:p14="http://schemas.microsoft.com/office/powerpoint/2010/main" val="93999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DB182-B515-7248-AF04-5B217C5EFDED}"/>
              </a:ext>
            </a:extLst>
          </p:cNvPr>
          <p:cNvSpPr>
            <a:spLocks noGrp="1"/>
          </p:cNvSpPr>
          <p:nvPr>
            <p:ph type="title"/>
          </p:nvPr>
        </p:nvSpPr>
        <p:spPr>
          <a:xfrm>
            <a:off x="1446517" y="292915"/>
            <a:ext cx="9144000" cy="1490165"/>
          </a:xfrm>
        </p:spPr>
        <p:txBody>
          <a:bodyPr vert="horz" lIns="0" tIns="0" rIns="0" bIns="0" rtlCol="0" anchor="ctr">
            <a:normAutofit/>
          </a:bodyPr>
          <a:lstStyle/>
          <a:p>
            <a:pPr algn="ctr"/>
            <a:r>
              <a:rPr lang="en-IN" sz="4400" i="1" u="sng" spc="-1" dirty="0">
                <a:solidFill>
                  <a:schemeClr val="accent6">
                    <a:lumMod val="50000"/>
                  </a:schemeClr>
                </a:solidFill>
                <a:latin typeface="Times New Roman"/>
              </a:rPr>
              <a:t>Scatter Matrix For white Wine Dataset</a:t>
            </a:r>
            <a:endParaRPr lang="en-US" sz="4400" i="1" u="sng" spc="750" dirty="0">
              <a:solidFill>
                <a:schemeClr val="accent6">
                  <a:lumMod val="50000"/>
                </a:schemeClr>
              </a:solidFill>
            </a:endParaRPr>
          </a:p>
        </p:txBody>
      </p:sp>
      <p:pic>
        <p:nvPicPr>
          <p:cNvPr id="5" name="Picture 4">
            <a:extLst>
              <a:ext uri="{FF2B5EF4-FFF2-40B4-BE49-F238E27FC236}">
                <a16:creationId xmlns:a16="http://schemas.microsoft.com/office/drawing/2014/main" id="{0134AC67-FCA5-134A-98F9-99B60D50705F}"/>
              </a:ext>
            </a:extLst>
          </p:cNvPr>
          <p:cNvPicPr>
            <a:picLocks noChangeAspect="1"/>
          </p:cNvPicPr>
          <p:nvPr/>
        </p:nvPicPr>
        <p:blipFill>
          <a:blip r:embed="rId2"/>
          <a:stretch>
            <a:fillRect/>
          </a:stretch>
        </p:blipFill>
        <p:spPr>
          <a:xfrm>
            <a:off x="3478850" y="1875405"/>
            <a:ext cx="5234298" cy="4689680"/>
          </a:xfrm>
          <a:prstGeom prst="rect">
            <a:avLst/>
          </a:prstGeom>
        </p:spPr>
      </p:pic>
    </p:spTree>
    <p:extLst>
      <p:ext uri="{BB962C8B-B14F-4D97-AF65-F5344CB8AC3E}">
        <p14:creationId xmlns:p14="http://schemas.microsoft.com/office/powerpoint/2010/main" val="426716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E8E4B-943B-374A-9097-8353ACE5879D}"/>
              </a:ext>
            </a:extLst>
          </p:cNvPr>
          <p:cNvSpPr>
            <a:spLocks noGrp="1"/>
          </p:cNvSpPr>
          <p:nvPr>
            <p:ph type="title"/>
          </p:nvPr>
        </p:nvSpPr>
        <p:spPr>
          <a:xfrm>
            <a:off x="1524000" y="-787791"/>
            <a:ext cx="9144000" cy="2883877"/>
          </a:xfrm>
        </p:spPr>
        <p:txBody>
          <a:bodyPr vert="horz" lIns="0" tIns="0" rIns="0" bIns="0" rtlCol="0" anchor="ctr">
            <a:normAutofit/>
          </a:bodyPr>
          <a:lstStyle/>
          <a:p>
            <a:pPr algn="ctr"/>
            <a:r>
              <a:rPr lang="en-US" u="sng">
                <a:solidFill>
                  <a:schemeClr val="accent6">
                    <a:lumMod val="50000"/>
                  </a:schemeClr>
                </a:solidFill>
                <a:latin typeface="Times New Roman" panose="02020603050405020304" pitchFamily="18" charset="0"/>
                <a:cs typeface="Times New Roman" panose="02020603050405020304" pitchFamily="18" charset="0"/>
              </a:rPr>
              <a:t>Linear regression</a:t>
            </a:r>
            <a:endParaRPr lang="en-US" u="sng"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B395FD8-97BA-DC45-9392-FF7F28496FD2}"/>
              </a:ext>
            </a:extLst>
          </p:cNvPr>
          <p:cNvSpPr>
            <a:spLocks noGrp="1"/>
          </p:cNvSpPr>
          <p:nvPr>
            <p:ph type="body" idx="1"/>
          </p:nvPr>
        </p:nvSpPr>
        <p:spPr>
          <a:xfrm>
            <a:off x="196947" y="1280160"/>
            <a:ext cx="7942767" cy="5289452"/>
          </a:xfrm>
        </p:spPr>
        <p:txBody>
          <a:bodyPr vert="horz" lIns="0" tIns="0" rIns="0" bIns="0" rtlCol="0" anchor="ctr">
            <a:normAutofit/>
          </a:bodyPr>
          <a:lstStyle/>
          <a:p>
            <a:pPr algn="ctr">
              <a:lnSpc>
                <a:spcPct val="140000"/>
              </a:lnSpc>
            </a:pPr>
            <a:r>
              <a:rPr lang="en-US" sz="2000" b="1" i="1" dirty="0">
                <a:solidFill>
                  <a:schemeClr val="bg1"/>
                </a:solidFill>
              </a:rPr>
              <a:t>Linear Regression is a machine learning algorithm based on supervised learning. Linear regression performs the task to predict a dependent variable value (y) based on a given independent variable (x). So, this regression technique finds out a linear relationship between x (input) and y(output).</a:t>
            </a:r>
          </a:p>
        </p:txBody>
      </p:sp>
      <p:pic>
        <p:nvPicPr>
          <p:cNvPr id="1028" name="Picture 4" descr="A-Z Guide To Linear Regression: Everything You Need To Know">
            <a:extLst>
              <a:ext uri="{FF2B5EF4-FFF2-40B4-BE49-F238E27FC236}">
                <a16:creationId xmlns:a16="http://schemas.microsoft.com/office/drawing/2014/main" id="{B2F76CD4-7A3D-384A-B18E-6A6A72B98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637" y="1910520"/>
            <a:ext cx="4215397" cy="38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326569"/>
      </p:ext>
    </p:extLst>
  </p:cSld>
  <p:clrMapOvr>
    <a:masterClrMapping/>
  </p:clrMapOvr>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212F1B"/>
      </a:dk2>
      <a:lt2>
        <a:srgbClr val="F0F0F3"/>
      </a:lt2>
      <a:accent1>
        <a:srgbClr val="A8A41F"/>
      </a:accent1>
      <a:accent2>
        <a:srgbClr val="D38019"/>
      </a:accent2>
      <a:accent3>
        <a:srgbClr val="E5452B"/>
      </a:accent3>
      <a:accent4>
        <a:srgbClr val="D3194D"/>
      </a:accent4>
      <a:accent5>
        <a:srgbClr val="E52BAC"/>
      </a:accent5>
      <a:accent6>
        <a:srgbClr val="BE19D3"/>
      </a:accent6>
      <a:hlink>
        <a:srgbClr val="696CCD"/>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1142</TotalTime>
  <Words>907</Words>
  <Application>Microsoft Macintosh PowerPoint</Application>
  <PresentationFormat>Widescreen</PresentationFormat>
  <Paragraphs>55</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Gill Sans Nova</vt:lpstr>
      <vt:lpstr>Noto Sans</vt:lpstr>
      <vt:lpstr>Times New Roman</vt:lpstr>
      <vt:lpstr>Wingdings</vt:lpstr>
      <vt:lpstr>GradientRiseVTI</vt:lpstr>
      <vt:lpstr>Wine quality regression project</vt:lpstr>
      <vt:lpstr>Information about datasets</vt:lpstr>
      <vt:lpstr>What Dataset Did We Choose?</vt:lpstr>
      <vt:lpstr>Library used</vt:lpstr>
      <vt:lpstr>Red wine regression dataset</vt:lpstr>
      <vt:lpstr>White wine regression dataset</vt:lpstr>
      <vt:lpstr>Scatter Matrix For Red Wine Dataset</vt:lpstr>
      <vt:lpstr>Scatter Matrix For white Wine Dataset</vt:lpstr>
      <vt:lpstr>Linear regression</vt:lpstr>
      <vt:lpstr>Linear regression for red wine dataset</vt:lpstr>
      <vt:lpstr>Linear regression for white wine dataset</vt:lpstr>
      <vt:lpstr>Linear regression</vt:lpstr>
      <vt:lpstr>Final prediction attributes</vt:lpstr>
      <vt:lpstr>Prediction for red wine</vt:lpstr>
      <vt:lpstr>Prediction for white wine</vt:lpstr>
      <vt:lpstr>Histogram for red wine</vt:lpstr>
      <vt:lpstr>Histogram for white wine</vt:lpstr>
      <vt:lpstr>For all 8 attributes for red wine</vt:lpstr>
      <vt:lpstr>For all 8 attributes for white wine</vt:lpstr>
      <vt:lpstr>PowerPoint Presentation</vt:lpstr>
      <vt:lpstr>PowerPoint Presentation</vt:lpstr>
      <vt:lpstr>PowerPoint Presentation</vt:lpstr>
      <vt:lpstr>PowerPoint Presentation</vt:lpstr>
      <vt:lpstr>Decision Tree is one of the most commonly used, practical approaches for supervised learning. It can be used to solve both Regression and Classification tasks with the latter being put more into practical application. It is a tree-structured classifier with three types of nodes. The Root Node is the initial node which represents the entire sample and may get split further into further nodes. The Interior Nodes represent the features of a data set and the branches represent the decision rules. Finally, the Leaf Nodes represent the outcome. This algorithm is very useful for solving decision-related problems. </vt:lpstr>
      <vt:lpstr>implementation of dtree in red wine</vt:lpstr>
      <vt:lpstr>Implementation of dtree in white wine</vt:lpstr>
      <vt:lpstr>Random forests or random decision forests are an assembly learning method for classification, regression and other tasks that operates by constructing a multitude of decision tree at training time. For classification tasks, the out put of the random forest is the class selected by most trees. For regression tasks, the mean or average prediction of the individual trees is returned. Random decision forests correct for decision trees' habit of overfitting to their training set. Random forests generally outperform decision tree, but their accuracy is lower than gradient boosted trees. However, data characteristics can affect their performance. </vt:lpstr>
      <vt:lpstr>Implementation of random forest in red wine</vt:lpstr>
      <vt:lpstr>Implementation of random forest in white wine</vt:lpstr>
      <vt:lpstr>Table for red wine</vt:lpstr>
      <vt:lpstr>Table foe white wine</vt:lpstr>
      <vt:lpstr>RMSE GRAPH for red wine</vt:lpstr>
      <vt:lpstr>RMSE graph of white wine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project</dc:title>
  <dc:creator>ojeshwar.sharma.btech2019</dc:creator>
  <cp:lastModifiedBy>harsh.jain.btech2019</cp:lastModifiedBy>
  <cp:revision>14</cp:revision>
  <dcterms:created xsi:type="dcterms:W3CDTF">2021-11-13T08:00:26Z</dcterms:created>
  <dcterms:modified xsi:type="dcterms:W3CDTF">2021-11-29T13:12:30Z</dcterms:modified>
</cp:coreProperties>
</file>